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97FC6-925C-49C4-A0B2-B2A519EB3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CFC10A-3DCE-4071-AA28-7168B9688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74D19E-74F5-4FB6-9015-D578B2BD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230AB9-F7D9-406A-9075-6634CD1F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C5C10-1B7D-4647-B4FA-90F66C9D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0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6DE9A-5E6B-4363-BEA1-F7779F91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5A3BAA-A602-488C-B181-40C9320EC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54A466-B676-4995-91F6-0373BC56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2309B-B7E6-40BC-98FE-0775B6DA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650279-1E35-4070-AE8F-62F4BE8D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980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4638E2-436C-4ECF-A7AD-BC1824881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F173CB-AD11-4A14-91FF-8A99115A5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975598-4F00-40E9-B7D7-4494B2C3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021D78-BDFD-4770-A0AC-274E1AAA3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F9BBCF-8EA3-4144-985B-358B9623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64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A4A6A-DDA5-4ED5-ABE5-D610EFB8A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3FD698-6042-460C-9892-2FB1BE215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D06AB-058F-4B7F-A66D-196E8BBC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AED8FA-690B-4821-AB01-688A5710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FE9096-F0BE-4A1F-9744-7AE47F8A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379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A7074-9011-4F8E-9FFA-F0746E452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B592D5-E793-4F20-88CE-B2B60C324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447F02-21E0-4F2D-834D-393619D2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288F23-BFB2-4F61-8AE0-F5BCB814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37E27-CB02-4F17-B808-50FC22C1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3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78F50-8CB5-44E1-A2CE-E2853954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D14B7F-BDFD-4BFE-9F1D-CFFC51AFF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BB84AC-0B11-458D-A984-A83689478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FE549E-D713-426E-81F5-5B45D01F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94A0D4-75E9-47FE-9528-8DEF0F9A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6E892C-8617-4916-B1F0-7C891C14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95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F86EF-F589-4CD3-876C-D1ADEF15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5E4A3E-BB5D-41E3-840F-36924C170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791DFE-F7DC-4938-AFDD-06442F835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B362CE-F473-451F-8E19-8B218D5B5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2AB474-962C-41D0-928D-FF85CB899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CD49EDE-1C3C-44D4-9F1F-FB3152C0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FACD74-D5E1-4153-A835-82C6806F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FC3132-293E-4BF8-9417-83EF3D53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90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D2B73-0BD8-4933-A9C0-CE2E49BB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F0CB89-07DC-4E36-8624-993A9B78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6BD3D6-7FEE-4600-A6F8-B58B51BD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0C28BD-4921-47DE-8FA7-C8326101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51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4846AC-E4A7-4564-BE45-048DA3B0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80653D-25BD-45E5-A54A-2B5E01C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D112DD-B4DB-4CFA-B9F9-820921AB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72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5DE9E-CFCB-4B45-B2DB-98F2B0E6C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919B5C-8712-48B0-BD64-16873B803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225FDF-2966-4C66-804C-8ADB1AF43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CA2886-AA8F-44C0-A2A2-D3D34A15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F39F03-A004-49D7-B459-D7F8FC85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83AAC8-5207-4BF6-B381-B79EF813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7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74832-E058-4ADE-A269-1951A75D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04E037-87DD-4F8B-8940-9FE9C972F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FC7BA6-1652-4029-A489-AF4E6B70C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17E0F0-1C0A-4044-A488-80CB6C88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E8E675-549B-4798-9BCF-1B220F9B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71E4AA-5DFB-46F7-8E1C-6C4249DE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3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E5FEEE-A7CC-4A70-8273-761727CFF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FD0F36-17A9-4BD8-98CE-B213C9608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09F178-4F7E-4538-9651-25D67E5EE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2BF5-EFDC-4046-82BE-F5BFDF4AC843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F93EE4-DBFB-4022-A126-8965D449E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1C19B-3AC7-4311-BDFB-7D98EFBE5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CA79-0030-431B-8905-74D04C7F81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53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A9B90C2-4E05-438C-9383-451D6F34BD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C08E2C-EE68-44DB-AE69-22AE4486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s-ES" sz="4000"/>
              <a:t>CIVILIZACIÓN GRIEGA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3E0027-BD7B-4F07-ADB8-E43786C8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s-ES" sz="2000"/>
              <a:t>Repaso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53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41D62-6016-44E0-A7A1-AA5573AC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8. ¿Qué es una metrópoli?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275F31-B417-4308-982A-E565953F0C0E}"/>
              </a:ext>
            </a:extLst>
          </p:cNvPr>
          <p:cNvSpPr txBox="1"/>
          <p:nvPr/>
        </p:nvSpPr>
        <p:spPr>
          <a:xfrm>
            <a:off x="3016577" y="2168165"/>
            <a:ext cx="71266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Es una polis que ha fundado otra polis.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una polis fundada por otra polis.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una polis dependiente de otra polis.</a:t>
            </a:r>
          </a:p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DD8030A-B1C4-4C48-946D-33A36FD59703}"/>
              </a:ext>
            </a:extLst>
          </p:cNvPr>
          <p:cNvSpPr txBox="1"/>
          <p:nvPr/>
        </p:nvSpPr>
        <p:spPr>
          <a:xfrm>
            <a:off x="3506771" y="4440025"/>
            <a:ext cx="6212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Es una polis que ha fundado otra polis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3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2F6BE-A922-4637-AE9E-5E3155C3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9. ¿Dónde fundaron los griegos sus colonias?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74D2CFA-0070-4507-B5F5-2FC232D25126}"/>
              </a:ext>
            </a:extLst>
          </p:cNvPr>
          <p:cNvSpPr txBox="1"/>
          <p:nvPr/>
        </p:nvSpPr>
        <p:spPr>
          <a:xfrm>
            <a:off x="1725105" y="2469823"/>
            <a:ext cx="79090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Mediterráneo.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Atlántico.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Norte de Europa.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Asia.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Mediterráneo y Mar Negro.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547D7E6-9E60-401C-A448-18A02F494B11}"/>
              </a:ext>
            </a:extLst>
          </p:cNvPr>
          <p:cNvSpPr txBox="1"/>
          <p:nvPr/>
        </p:nvSpPr>
        <p:spPr>
          <a:xfrm>
            <a:off x="5448693" y="5222449"/>
            <a:ext cx="447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e) Mediterráneo y Mar Negro</a:t>
            </a:r>
          </a:p>
        </p:txBody>
      </p:sp>
    </p:spTree>
    <p:extLst>
      <p:ext uri="{BB962C8B-B14F-4D97-AF65-F5344CB8AC3E}">
        <p14:creationId xmlns:p14="http://schemas.microsoft.com/office/powerpoint/2010/main" val="41521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43327-B542-4B27-A44C-FA542EEA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10. ¿Qué significa aristocracia?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5A65225-AF85-4095-B650-637194F548F6}"/>
              </a:ext>
            </a:extLst>
          </p:cNvPr>
          <p:cNvSpPr txBox="1"/>
          <p:nvPr/>
        </p:nvSpPr>
        <p:spPr>
          <a:xfrm>
            <a:off x="2648932" y="2196445"/>
            <a:ext cx="65327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El poder de los mejores.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del pueblo.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 unos pocos.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 los mayores.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3627C9-DFD4-4CBE-9128-4CD790F70585}"/>
              </a:ext>
            </a:extLst>
          </p:cNvPr>
          <p:cNvSpPr txBox="1"/>
          <p:nvPr/>
        </p:nvSpPr>
        <p:spPr>
          <a:xfrm>
            <a:off x="4506012" y="4854804"/>
            <a:ext cx="5439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a) El poder de los mejores</a:t>
            </a:r>
          </a:p>
        </p:txBody>
      </p:sp>
    </p:spTree>
    <p:extLst>
      <p:ext uri="{BB962C8B-B14F-4D97-AF65-F5344CB8AC3E}">
        <p14:creationId xmlns:p14="http://schemas.microsoft.com/office/powerpoint/2010/main" val="10176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62D2-86C3-4160-849C-CBFA904F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11. ¿Qué significa democracia?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3C230C2-80F6-41DF-B3AD-878144F8B28E}"/>
              </a:ext>
            </a:extLst>
          </p:cNvPr>
          <p:cNvSpPr txBox="1"/>
          <p:nvPr/>
        </p:nvSpPr>
        <p:spPr>
          <a:xfrm>
            <a:off x="2648932" y="2196445"/>
            <a:ext cx="65327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El poder de los mejores.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del pueblo.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 unos pocos.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 los mayores.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F5D49A-8484-44D5-BCFD-6BE425AA4D5D}"/>
              </a:ext>
            </a:extLst>
          </p:cNvPr>
          <p:cNvSpPr txBox="1"/>
          <p:nvPr/>
        </p:nvSpPr>
        <p:spPr>
          <a:xfrm>
            <a:off x="5081047" y="5448693"/>
            <a:ext cx="438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b) El poder del pueblo</a:t>
            </a:r>
          </a:p>
        </p:txBody>
      </p:sp>
    </p:spTree>
    <p:extLst>
      <p:ext uri="{BB962C8B-B14F-4D97-AF65-F5344CB8AC3E}">
        <p14:creationId xmlns:p14="http://schemas.microsoft.com/office/powerpoint/2010/main" val="403301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67975-E8C9-4D90-9032-4356BDC9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12. ¿Qué significa oligarquía?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0EAF6D-5745-4864-9435-B2A668A72FF8}"/>
              </a:ext>
            </a:extLst>
          </p:cNvPr>
          <p:cNvSpPr txBox="1"/>
          <p:nvPr/>
        </p:nvSpPr>
        <p:spPr>
          <a:xfrm>
            <a:off x="2648932" y="2196445"/>
            <a:ext cx="65327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El poder de los mejores.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del pueblo.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gobierno de unos pocos.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poder de los mayores.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8A9F62F-B863-46B6-B0B4-B48F7C4B72B8}"/>
              </a:ext>
            </a:extLst>
          </p:cNvPr>
          <p:cNvSpPr txBox="1"/>
          <p:nvPr/>
        </p:nvSpPr>
        <p:spPr>
          <a:xfrm>
            <a:off x="4892511" y="5373278"/>
            <a:ext cx="4807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c) El gobierno de unos pocos</a:t>
            </a:r>
          </a:p>
        </p:txBody>
      </p:sp>
    </p:spTree>
    <p:extLst>
      <p:ext uri="{BB962C8B-B14F-4D97-AF65-F5344CB8AC3E}">
        <p14:creationId xmlns:p14="http://schemas.microsoft.com/office/powerpoint/2010/main" val="154307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C2FDE-8EDD-47CE-ACD0-7291A2AE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12. ¿Qué polis representa el sistema democrático? ¿y el oligárquico?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464290-EFDA-490B-B0ED-DB59A8D50A54}"/>
              </a:ext>
            </a:extLst>
          </p:cNvPr>
          <p:cNvSpPr txBox="1"/>
          <p:nvPr/>
        </p:nvSpPr>
        <p:spPr>
          <a:xfrm>
            <a:off x="2639505" y="2441542"/>
            <a:ext cx="6306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Democracia</a:t>
            </a:r>
            <a:r>
              <a:rPr lang="es-ES" sz="28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Atenas.</a:t>
            </a: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Oligarquía Esparta.</a:t>
            </a:r>
            <a:endParaRPr lang="es-E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5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CC643-C169-4429-88CE-80A7BD94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13. ¿Qué es la </a:t>
            </a:r>
            <a:r>
              <a:rPr lang="es-ES" dirty="0" err="1"/>
              <a:t>Ekklesia</a:t>
            </a:r>
            <a:r>
              <a:rPr lang="es-ES" dirty="0"/>
              <a:t>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0D19CD-1517-4DFB-BB7A-6E09C5CA37D6}"/>
              </a:ext>
            </a:extLst>
          </p:cNvPr>
          <p:cNvSpPr txBox="1"/>
          <p:nvPr/>
        </p:nvSpPr>
        <p:spPr>
          <a:xfrm>
            <a:off x="2026763" y="2111604"/>
            <a:ext cx="67307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Tribunal de justicia ateniense.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Asamblea que preparaba los asuntos que se trataban en el Consejo de los Quinientos.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funcionario que ejecutaba las decisiones de la Asamblea.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La Asamblea que era el principal órgano de decisión política.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B50FBF-5D2D-4E08-8E28-31BE74B8402C}"/>
              </a:ext>
            </a:extLst>
          </p:cNvPr>
          <p:cNvSpPr txBox="1"/>
          <p:nvPr/>
        </p:nvSpPr>
        <p:spPr>
          <a:xfrm>
            <a:off x="6674177" y="5759777"/>
            <a:ext cx="43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D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18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FCA21-B779-4475-810C-D935E219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14. ¿Qué hace la </a:t>
            </a:r>
            <a:r>
              <a:rPr lang="es-ES" dirty="0" err="1"/>
              <a:t>Bulé</a:t>
            </a:r>
            <a:r>
              <a:rPr lang="es-ES" dirty="0"/>
              <a:t> o Consejo de los Quinientos?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B372A9-0ECB-4799-A780-55E972B5F636}"/>
              </a:ext>
            </a:extLst>
          </p:cNvPr>
          <p:cNvSpPr txBox="1"/>
          <p:nvPr/>
        </p:nvSpPr>
        <p:spPr>
          <a:xfrm>
            <a:off x="2253006" y="2187019"/>
            <a:ext cx="83238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Tribunal de justicia ateniense.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Asamblea que preparaba los asuntos que se trataban en la Asamblea.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funcionario que ejecutaba las decisiones de la Asamblea.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Era el principal órgano de decisión política.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B9E6149-D9BC-49AD-858D-CA0B412DB89B}"/>
              </a:ext>
            </a:extLst>
          </p:cNvPr>
          <p:cNvSpPr txBox="1"/>
          <p:nvPr/>
        </p:nvSpPr>
        <p:spPr>
          <a:xfrm>
            <a:off x="5825765" y="5269584"/>
            <a:ext cx="4242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B</a:t>
            </a:r>
          </a:p>
        </p:txBody>
      </p:sp>
    </p:spTree>
    <p:extLst>
      <p:ext uri="{BB962C8B-B14F-4D97-AF65-F5344CB8AC3E}">
        <p14:creationId xmlns:p14="http://schemas.microsoft.com/office/powerpoint/2010/main" val="2860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540D4-AD9F-4DAA-9B1E-ECF8FC34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15. ¿Qué son los magistrados?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3B9652A-8255-4655-8157-420E7CADEFC8}"/>
              </a:ext>
            </a:extLst>
          </p:cNvPr>
          <p:cNvSpPr txBox="1"/>
          <p:nvPr/>
        </p:nvSpPr>
        <p:spPr>
          <a:xfrm>
            <a:off x="2036190" y="2601798"/>
            <a:ext cx="66270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Los jueces de Atenas.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Los más sabios de Atenas.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Los funcionarios que ejecutan las decisiones de la asamblea.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Los funcionarios que gobiernan la asamblea.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1E2BBFB-3417-4FAC-A306-80BA0499F1F4}"/>
              </a:ext>
            </a:extLst>
          </p:cNvPr>
          <p:cNvSpPr txBox="1"/>
          <p:nvPr/>
        </p:nvSpPr>
        <p:spPr>
          <a:xfrm>
            <a:off x="6231118" y="5373278"/>
            <a:ext cx="3959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C</a:t>
            </a:r>
          </a:p>
        </p:txBody>
      </p:sp>
    </p:spTree>
    <p:extLst>
      <p:ext uri="{BB962C8B-B14F-4D97-AF65-F5344CB8AC3E}">
        <p14:creationId xmlns:p14="http://schemas.microsoft.com/office/powerpoint/2010/main" val="8707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5006D-D075-42D3-AEA2-46CA48EB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16. ¿Qué diferencia hay entre un estratega y un arconte?</a:t>
            </a:r>
          </a:p>
        </p:txBody>
      </p:sp>
    </p:spTree>
    <p:extLst>
      <p:ext uri="{BB962C8B-B14F-4D97-AF65-F5344CB8AC3E}">
        <p14:creationId xmlns:p14="http://schemas.microsoft.com/office/powerpoint/2010/main" val="144635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10E4C77-547E-4E32-B1A9-C2C3996F3860}"/>
              </a:ext>
            </a:extLst>
          </p:cNvPr>
          <p:cNvSpPr txBox="1"/>
          <p:nvPr/>
        </p:nvSpPr>
        <p:spPr>
          <a:xfrm>
            <a:off x="763571" y="678730"/>
            <a:ext cx="49773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u="sng" dirty="0"/>
              <a:t>REGLAS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800" dirty="0"/>
              <a:t>Formar grupos de 4 en silencio.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800" dirty="0"/>
              <a:t>Elegir un portavoz de grupo.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800" dirty="0"/>
              <a:t>Cada grupo solamente puede hablar en su turno, a través del portavoz.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800" dirty="0"/>
              <a:t>Cada respuesta correcta es 1 punto.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2800" dirty="0"/>
              <a:t>Incumplir las normas supone perder puntos del equipo.</a:t>
            </a:r>
          </a:p>
        </p:txBody>
      </p:sp>
      <p:pic>
        <p:nvPicPr>
          <p:cNvPr id="5" name="Imagen 4" descr="Imagen que contiene cielo&#10;&#10;Descripción generada con confianza alta">
            <a:extLst>
              <a:ext uri="{FF2B5EF4-FFF2-40B4-BE49-F238E27FC236}">
                <a16:creationId xmlns:a16="http://schemas.microsoft.com/office/drawing/2014/main" id="{B75801B3-E691-429C-85D6-7EAB1ADAD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33650"/>
            <a:ext cx="5715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02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8E1E0-3AF3-4244-9580-46A189D9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17. ¿Qué institución tenía más poder en Esparta?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6D8D6C-95B4-4901-89AE-E1E7244CE1AC}"/>
              </a:ext>
            </a:extLst>
          </p:cNvPr>
          <p:cNvSpPr txBox="1"/>
          <p:nvPr/>
        </p:nvSpPr>
        <p:spPr>
          <a:xfrm>
            <a:off x="2224726" y="2469823"/>
            <a:ext cx="5806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Los dos reyes.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La </a:t>
            </a:r>
            <a:r>
              <a:rPr lang="es-ES" sz="2800" dirty="0" err="1"/>
              <a:t>Gerusía</a:t>
            </a:r>
            <a:r>
              <a:rPr lang="es-ES" sz="2800" dirty="0"/>
              <a:t>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Los éforos.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La asamblea o Apella.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8C8D24-AC27-4849-BC8F-B2179D706923}"/>
              </a:ext>
            </a:extLst>
          </p:cNvPr>
          <p:cNvSpPr txBox="1"/>
          <p:nvPr/>
        </p:nvSpPr>
        <p:spPr>
          <a:xfrm>
            <a:off x="6096000" y="4920792"/>
            <a:ext cx="3330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b) </a:t>
            </a:r>
            <a:r>
              <a:rPr lang="es-ES" sz="2800" dirty="0" err="1">
                <a:solidFill>
                  <a:schemeClr val="accent6">
                    <a:lumMod val="50000"/>
                  </a:schemeClr>
                </a:solidFill>
              </a:rPr>
              <a:t>Gerusía</a:t>
            </a:r>
            <a:r>
              <a:rPr lang="es-E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24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A567F-877D-45E9-9492-4555CA25A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18. ¿Quiénes no pueden participar en política en Atenas?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88AEB13-3512-42DF-8CE8-830809091D38}"/>
              </a:ext>
            </a:extLst>
          </p:cNvPr>
          <p:cNvSpPr txBox="1"/>
          <p:nvPr/>
        </p:nvSpPr>
        <p:spPr>
          <a:xfrm>
            <a:off x="2271860" y="2630078"/>
            <a:ext cx="56278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Los extranjeros.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Las mujeres.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Los esclavos.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Los hombres atenienses mayores de 18 años.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6CF2A0D-035C-475A-9188-7333DA170FFD}"/>
              </a:ext>
            </a:extLst>
          </p:cNvPr>
          <p:cNvSpPr txBox="1"/>
          <p:nvPr/>
        </p:nvSpPr>
        <p:spPr>
          <a:xfrm>
            <a:off x="5938887" y="5382705"/>
            <a:ext cx="4496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A), B) y C)</a:t>
            </a:r>
          </a:p>
        </p:txBody>
      </p:sp>
    </p:spTree>
    <p:extLst>
      <p:ext uri="{BB962C8B-B14F-4D97-AF65-F5344CB8AC3E}">
        <p14:creationId xmlns:p14="http://schemas.microsoft.com/office/powerpoint/2010/main" val="284175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E69E7-60B5-4C04-B6B5-FF68CF52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19. ¿Cómo se llama el soldado griego?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CA36208-7C08-4E09-9F21-C94FAD54A9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577" y="1690688"/>
            <a:ext cx="2986408" cy="481409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D96D099-DCB6-4A4E-A8C9-0B6CAEB17889}"/>
              </a:ext>
            </a:extLst>
          </p:cNvPr>
          <p:cNvSpPr txBox="1"/>
          <p:nvPr/>
        </p:nvSpPr>
        <p:spPr>
          <a:xfrm>
            <a:off x="6457361" y="3723588"/>
            <a:ext cx="3516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Hoplita</a:t>
            </a:r>
            <a:r>
              <a:rPr lang="es-E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02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FAAE2-0F2A-4F30-BA8E-A1BAEA81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/>
              <a:t>20. ¿Quiénes se enfrentan en las guerras médicas?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7509C4E-A065-45DA-997E-282853F36AB6}"/>
              </a:ext>
            </a:extLst>
          </p:cNvPr>
          <p:cNvSpPr txBox="1"/>
          <p:nvPr/>
        </p:nvSpPr>
        <p:spPr>
          <a:xfrm>
            <a:off x="3667027" y="2894029"/>
            <a:ext cx="5297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Griegos contra persas</a:t>
            </a:r>
            <a:r>
              <a:rPr lang="es-E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65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F7E68-BA27-4607-A3DB-9881B517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21. ¿Quiénes se enfrentan en la guerra del Peloponeso?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27578D-78B1-414A-BA08-C6225CCF61D9}"/>
              </a:ext>
            </a:extLst>
          </p:cNvPr>
          <p:cNvSpPr txBox="1"/>
          <p:nvPr/>
        </p:nvSpPr>
        <p:spPr>
          <a:xfrm>
            <a:off x="1536569" y="2780907"/>
            <a:ext cx="5137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Esparta y aliados contra Atenas y aliados.</a:t>
            </a:r>
          </a:p>
        </p:txBody>
      </p:sp>
    </p:spTree>
    <p:extLst>
      <p:ext uri="{BB962C8B-B14F-4D97-AF65-F5344CB8AC3E}">
        <p14:creationId xmlns:p14="http://schemas.microsoft.com/office/powerpoint/2010/main" val="197853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56724-3156-450F-BA4D-8BACBF70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22. ¿Qué es el helenismo?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71F8D3A-8A84-42F2-93AF-65369D8ADD85}"/>
              </a:ext>
            </a:extLst>
          </p:cNvPr>
          <p:cNvSpPr txBox="1"/>
          <p:nvPr/>
        </p:nvSpPr>
        <p:spPr>
          <a:xfrm>
            <a:off x="1395167" y="1847654"/>
            <a:ext cx="8078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La religión de los griegos.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mito de Helena de Troya.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La cultura griega original.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La expansión y fusión de la cultura griega con la oriental.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731AD05-CE2B-4006-9D20-92C5449705FF}"/>
              </a:ext>
            </a:extLst>
          </p:cNvPr>
          <p:cNvSpPr txBox="1"/>
          <p:nvPr/>
        </p:nvSpPr>
        <p:spPr>
          <a:xfrm>
            <a:off x="4911365" y="4685122"/>
            <a:ext cx="378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D</a:t>
            </a:r>
            <a:r>
              <a:rPr lang="es-E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7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F4EAF-C87A-416A-86DB-8E8FB6EA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23. ¿Quién fue Pericles?</a:t>
            </a:r>
          </a:p>
        </p:txBody>
      </p:sp>
      <p:pic>
        <p:nvPicPr>
          <p:cNvPr id="3" name="Imagen 2" descr="Imagen que contiene pared, interior, sentado, ropa&#10;&#10;Descripción generada automáticamente">
            <a:extLst>
              <a:ext uri="{FF2B5EF4-FFF2-40B4-BE49-F238E27FC236}">
                <a16:creationId xmlns:a16="http://schemas.microsoft.com/office/drawing/2014/main" id="{6E4A5E9D-B7AB-4C86-991F-E9E14E475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289" y="1466469"/>
            <a:ext cx="3104624" cy="470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90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5C431-17D2-48E5-B8F1-7DED3247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24. ¿Quién fue Alejandro Magno? ¿Por qué fue importante?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AA986D1-E739-4186-8B8F-37CBE2E46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14" y="2126671"/>
            <a:ext cx="4237684" cy="317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03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B56A5-F555-4705-9473-920AB568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25. ¿Qué es el dracma?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E6122B-EE28-4CC2-8E44-08040FBF1A28}"/>
              </a:ext>
            </a:extLst>
          </p:cNvPr>
          <p:cNvSpPr txBox="1"/>
          <p:nvPr/>
        </p:nvSpPr>
        <p:spPr>
          <a:xfrm>
            <a:off x="1272619" y="2243579"/>
            <a:ext cx="6872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Un tipo de vestimenta griega.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Un tipo de vivienda.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Una comida.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Una moneda.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9A53B1-68E8-43A8-A0AD-59A338128747}"/>
              </a:ext>
            </a:extLst>
          </p:cNvPr>
          <p:cNvSpPr txBox="1"/>
          <p:nvPr/>
        </p:nvSpPr>
        <p:spPr>
          <a:xfrm>
            <a:off x="8144759" y="2630078"/>
            <a:ext cx="2774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D</a:t>
            </a:r>
          </a:p>
        </p:txBody>
      </p:sp>
    </p:spTree>
    <p:extLst>
      <p:ext uri="{BB962C8B-B14F-4D97-AF65-F5344CB8AC3E}">
        <p14:creationId xmlns:p14="http://schemas.microsoft.com/office/powerpoint/2010/main" val="3035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A0B5E-D9B2-4505-AABA-E7C0BE94E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26. ¿Cuál de estas frases es falsa?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67BB037-0162-4756-B414-DEFCAE61B044}"/>
              </a:ext>
            </a:extLst>
          </p:cNvPr>
          <p:cNvSpPr txBox="1"/>
          <p:nvPr/>
        </p:nvSpPr>
        <p:spPr>
          <a:xfrm>
            <a:off x="1414021" y="2271860"/>
            <a:ext cx="76545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3200" dirty="0"/>
              <a:t>El comercio en Grecia era la actividad más importante.</a:t>
            </a:r>
          </a:p>
          <a:p>
            <a:pPr marL="514350" indent="-514350" algn="just">
              <a:buAutoNum type="alphaLcParenR"/>
            </a:pPr>
            <a:r>
              <a:rPr lang="es-ES" sz="3200" dirty="0"/>
              <a:t>Los griegos elaboraban cerámica de gran calidad.</a:t>
            </a:r>
          </a:p>
          <a:p>
            <a:pPr marL="514350" indent="-514350" algn="just">
              <a:buAutoNum type="alphaLcParenR"/>
            </a:pPr>
            <a:r>
              <a:rPr lang="es-ES" sz="3200" dirty="0"/>
              <a:t>La agricultura se especializó en la vid, trigo y olivo.</a:t>
            </a:r>
          </a:p>
          <a:p>
            <a:pPr marL="514350" indent="-514350" algn="just">
              <a:buAutoNum type="alphaLcParenR"/>
            </a:pPr>
            <a:r>
              <a:rPr lang="es-ES" sz="3200" dirty="0"/>
              <a:t>Las parcelas agrícolas eran grandes y los campesinos vivían holgadamente.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18EC0C2-A518-4AD5-BDC7-0971606ADEC1}"/>
              </a:ext>
            </a:extLst>
          </p:cNvPr>
          <p:cNvSpPr txBox="1"/>
          <p:nvPr/>
        </p:nvSpPr>
        <p:spPr>
          <a:xfrm>
            <a:off x="9967274" y="3059668"/>
            <a:ext cx="1621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D</a:t>
            </a:r>
          </a:p>
        </p:txBody>
      </p:sp>
    </p:spTree>
    <p:extLst>
      <p:ext uri="{BB962C8B-B14F-4D97-AF65-F5344CB8AC3E}">
        <p14:creationId xmlns:p14="http://schemas.microsoft.com/office/powerpoint/2010/main" val="9999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CDA63-057F-48D7-9411-C6F4C6DA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/>
              <a:t>1. Ordena las etapas de la Historia de Grecia de mayor a menor antigüedad.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67874FC-DE97-4AF0-ABB3-4CC9004D612D}"/>
              </a:ext>
            </a:extLst>
          </p:cNvPr>
          <p:cNvSpPr txBox="1"/>
          <p:nvPr/>
        </p:nvSpPr>
        <p:spPr>
          <a:xfrm>
            <a:off x="1555423" y="2026763"/>
            <a:ext cx="8634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Época Helenística.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Época Arcaica.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Época Clásica.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Civilización minoica.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Civilización micénica.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804E32E-6E0B-4E5F-A013-4B5CD20C3489}"/>
              </a:ext>
            </a:extLst>
          </p:cNvPr>
          <p:cNvSpPr txBox="1"/>
          <p:nvPr/>
        </p:nvSpPr>
        <p:spPr>
          <a:xfrm>
            <a:off x="1555423" y="4637988"/>
            <a:ext cx="84652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Respuesta correcta:</a:t>
            </a: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Civilización minoica-micénica-época arcaica-época clásica y época helenística.</a:t>
            </a:r>
          </a:p>
        </p:txBody>
      </p:sp>
    </p:spTree>
    <p:extLst>
      <p:ext uri="{BB962C8B-B14F-4D97-AF65-F5344CB8AC3E}">
        <p14:creationId xmlns:p14="http://schemas.microsoft.com/office/powerpoint/2010/main" val="40307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1775C-83A7-4950-9C80-560DF82DB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27. En una vivienda el griego, el gineceo es…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0596DD-D7EA-4139-9B97-7720CE338919}"/>
              </a:ext>
            </a:extLst>
          </p:cNvPr>
          <p:cNvSpPr txBox="1"/>
          <p:nvPr/>
        </p:nvSpPr>
        <p:spPr>
          <a:xfrm>
            <a:off x="1291472" y="2215299"/>
            <a:ext cx="9115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El patio de la vivienda.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Lugar de la casa reservado para las mujeres.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Lugar de la casa reservado para los hombres.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El altar doméstico.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53A214D-6906-4602-9443-59564C493492}"/>
              </a:ext>
            </a:extLst>
          </p:cNvPr>
          <p:cNvSpPr txBox="1"/>
          <p:nvPr/>
        </p:nvSpPr>
        <p:spPr>
          <a:xfrm>
            <a:off x="6096000" y="5137608"/>
            <a:ext cx="3660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Opción B</a:t>
            </a:r>
          </a:p>
        </p:txBody>
      </p:sp>
    </p:spTree>
    <p:extLst>
      <p:ext uri="{BB962C8B-B14F-4D97-AF65-F5344CB8AC3E}">
        <p14:creationId xmlns:p14="http://schemas.microsoft.com/office/powerpoint/2010/main" val="4764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FD01E-22EB-4D7D-8B2D-061674D2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28. ¿Qué es un héroe en la mitología griega?</a:t>
            </a:r>
          </a:p>
        </p:txBody>
      </p:sp>
    </p:spTree>
    <p:extLst>
      <p:ext uri="{BB962C8B-B14F-4D97-AF65-F5344CB8AC3E}">
        <p14:creationId xmlns:p14="http://schemas.microsoft.com/office/powerpoint/2010/main" val="2143228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2016C-EBA6-4CA6-98E0-1D9D8345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29. ¿Qué es un oráculo?</a:t>
            </a:r>
          </a:p>
        </p:txBody>
      </p:sp>
    </p:spTree>
    <p:extLst>
      <p:ext uri="{BB962C8B-B14F-4D97-AF65-F5344CB8AC3E}">
        <p14:creationId xmlns:p14="http://schemas.microsoft.com/office/powerpoint/2010/main" val="2501748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21F7D-82A4-4EB0-93B1-CE1E04FD4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30. ¿Qué es un santuario?</a:t>
            </a:r>
          </a:p>
        </p:txBody>
      </p:sp>
    </p:spTree>
    <p:extLst>
      <p:ext uri="{BB962C8B-B14F-4D97-AF65-F5344CB8AC3E}">
        <p14:creationId xmlns:p14="http://schemas.microsoft.com/office/powerpoint/2010/main" val="1126390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29306-29A0-4845-BD09-2D4A224C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31. ¿En qué consisten los juegos olímpicos?</a:t>
            </a:r>
          </a:p>
        </p:txBody>
      </p:sp>
    </p:spTree>
    <p:extLst>
      <p:ext uri="{BB962C8B-B14F-4D97-AF65-F5344CB8AC3E}">
        <p14:creationId xmlns:p14="http://schemas.microsoft.com/office/powerpoint/2010/main" val="41514166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88A06-BDBE-4A45-8D73-9E9D5F7E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32. Atenea es la diosa de…</a:t>
            </a:r>
          </a:p>
        </p:txBody>
      </p:sp>
    </p:spTree>
    <p:extLst>
      <p:ext uri="{BB962C8B-B14F-4D97-AF65-F5344CB8AC3E}">
        <p14:creationId xmlns:p14="http://schemas.microsoft.com/office/powerpoint/2010/main" val="28055932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C7543-02E6-4AF7-803B-08B546D4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33. Hermes es el dios de….</a:t>
            </a:r>
          </a:p>
        </p:txBody>
      </p:sp>
    </p:spTree>
    <p:extLst>
      <p:ext uri="{BB962C8B-B14F-4D97-AF65-F5344CB8AC3E}">
        <p14:creationId xmlns:p14="http://schemas.microsoft.com/office/powerpoint/2010/main" val="3145296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F701C-C4E8-46A5-9C81-B53C4888D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34. Artemisa es la diosa de….</a:t>
            </a:r>
          </a:p>
        </p:txBody>
      </p:sp>
    </p:spTree>
    <p:extLst>
      <p:ext uri="{BB962C8B-B14F-4D97-AF65-F5344CB8AC3E}">
        <p14:creationId xmlns:p14="http://schemas.microsoft.com/office/powerpoint/2010/main" val="1456014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654DC-F1B0-4969-B254-C89747AA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35. Si queremos entrar a un templo griego, ¿Por dónde entramos?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C0E94EA-001E-4F9F-BD7D-410DB81FC32A}"/>
              </a:ext>
            </a:extLst>
          </p:cNvPr>
          <p:cNvSpPr txBox="1"/>
          <p:nvPr/>
        </p:nvSpPr>
        <p:spPr>
          <a:xfrm>
            <a:off x="2271860" y="2573518"/>
            <a:ext cx="4967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Naos.</a:t>
            </a:r>
          </a:p>
          <a:p>
            <a:pPr marL="514350" indent="-514350" algn="just">
              <a:buAutoNum type="alphaLcParenR"/>
            </a:pPr>
            <a:r>
              <a:rPr lang="es-ES" sz="2800" dirty="0" err="1"/>
              <a:t>Opistodmos</a:t>
            </a:r>
            <a:r>
              <a:rPr lang="es-ES" sz="2800" dirty="0"/>
              <a:t>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Pronaos.</a:t>
            </a:r>
          </a:p>
        </p:txBody>
      </p:sp>
    </p:spTree>
    <p:extLst>
      <p:ext uri="{BB962C8B-B14F-4D97-AF65-F5344CB8AC3E}">
        <p14:creationId xmlns:p14="http://schemas.microsoft.com/office/powerpoint/2010/main" val="3216678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13598-2616-4FA5-893E-48662106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36. Según el capitel…qué orden representa la columna del centro: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7142E6B-5D1D-4C16-849D-2FB1A6C68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13" y="1877858"/>
            <a:ext cx="6597270" cy="37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4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314E2-1F42-4EDE-8818-F58C218B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/>
              <a:t>2. Coloca los siguientes hechos con su época: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2DA4EE-4DDD-4358-ADEB-D520C1A8300D}"/>
              </a:ext>
            </a:extLst>
          </p:cNvPr>
          <p:cNvSpPr txBox="1"/>
          <p:nvPr/>
        </p:nvSpPr>
        <p:spPr>
          <a:xfrm>
            <a:off x="509046" y="2158738"/>
            <a:ext cx="46474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s-ES" sz="3200" dirty="0"/>
              <a:t>Civilización minoica.</a:t>
            </a:r>
          </a:p>
          <a:p>
            <a:pPr marL="514350" indent="-514350" algn="just">
              <a:buAutoNum type="arabicPeriod"/>
            </a:pPr>
            <a:r>
              <a:rPr lang="es-ES" sz="3200" dirty="0"/>
              <a:t>Civilización micénica.</a:t>
            </a:r>
          </a:p>
          <a:p>
            <a:pPr marL="514350" indent="-514350" algn="just">
              <a:buAutoNum type="arabicPeriod"/>
            </a:pPr>
            <a:r>
              <a:rPr lang="es-ES" sz="3200" dirty="0"/>
              <a:t>Edad Oscura.</a:t>
            </a:r>
          </a:p>
          <a:p>
            <a:pPr marL="514350" indent="-514350" algn="just">
              <a:buAutoNum type="arabicPeriod"/>
            </a:pPr>
            <a:r>
              <a:rPr lang="es-ES" sz="3200" dirty="0"/>
              <a:t>Época Arcaica.</a:t>
            </a:r>
          </a:p>
          <a:p>
            <a:pPr marL="514350" indent="-514350" algn="just">
              <a:buAutoNum type="arabicPeriod"/>
            </a:pPr>
            <a:r>
              <a:rPr lang="es-ES" sz="3200" dirty="0"/>
              <a:t>Época Clásica.</a:t>
            </a:r>
          </a:p>
          <a:p>
            <a:pPr marL="514350" indent="-514350" algn="just">
              <a:buAutoNum type="arabicPeriod"/>
            </a:pPr>
            <a:r>
              <a:rPr lang="es-ES" sz="3200" dirty="0"/>
              <a:t>Época helenística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99C663B-9554-413A-8DC3-69B1704F8378}"/>
              </a:ext>
            </a:extLst>
          </p:cNvPr>
          <p:cNvSpPr txBox="1"/>
          <p:nvPr/>
        </p:nvSpPr>
        <p:spPr>
          <a:xfrm>
            <a:off x="6853287" y="1832150"/>
            <a:ext cx="4383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lphaLcParenR"/>
            </a:pPr>
            <a:r>
              <a:rPr lang="es-ES" dirty="0"/>
              <a:t>Conquistas de Alejandro Magno.</a:t>
            </a:r>
          </a:p>
          <a:p>
            <a:pPr marL="342900" indent="-342900" algn="just">
              <a:buAutoNum type="alphaLcParenR"/>
            </a:pPr>
            <a:r>
              <a:rPr lang="es-ES" dirty="0"/>
              <a:t>Construcción de palacios en Creta.</a:t>
            </a:r>
          </a:p>
          <a:p>
            <a:pPr marL="342900" indent="-342900" algn="just">
              <a:buAutoNum type="alphaLcParenR"/>
            </a:pPr>
            <a:r>
              <a:rPr lang="es-ES" dirty="0"/>
              <a:t>Entrada del Hierro en Grecia.</a:t>
            </a:r>
          </a:p>
          <a:p>
            <a:pPr marL="342900" indent="-342900" algn="just">
              <a:buAutoNum type="alphaLcParenR"/>
            </a:pPr>
            <a:r>
              <a:rPr lang="es-ES" dirty="0"/>
              <a:t>Pericles lleva al esplendor de Atenas.</a:t>
            </a:r>
          </a:p>
          <a:p>
            <a:pPr marL="342900" indent="-342900" algn="just">
              <a:buAutoNum type="alphaLcParenR"/>
            </a:pPr>
            <a:r>
              <a:rPr lang="es-ES" dirty="0"/>
              <a:t>Las guerras médicas.</a:t>
            </a:r>
          </a:p>
          <a:p>
            <a:pPr marL="342900" indent="-342900" algn="just">
              <a:buAutoNum type="alphaLcParenR"/>
            </a:pPr>
            <a:r>
              <a:rPr lang="es-ES" dirty="0"/>
              <a:t>Aparición de las primeras polis (ciudades-estado).</a:t>
            </a:r>
          </a:p>
          <a:p>
            <a:pPr marL="342900" indent="-342900" algn="just">
              <a:buAutoNum type="alphaLcParenR"/>
            </a:pPr>
            <a:r>
              <a:rPr lang="es-ES" dirty="0"/>
              <a:t>Micenas como capital del reino.</a:t>
            </a:r>
          </a:p>
          <a:p>
            <a:pPr marL="342900" indent="-342900" algn="just">
              <a:buAutoNum type="alphaLcParenR"/>
            </a:pPr>
            <a:r>
              <a:rPr lang="es-ES" dirty="0"/>
              <a:t>Fundación de las primeras colonias.</a:t>
            </a:r>
          </a:p>
          <a:p>
            <a:pPr marL="342900" indent="-342900" algn="just">
              <a:buAutoNum type="alphaLcParenR"/>
            </a:pPr>
            <a:r>
              <a:rPr lang="es-ES" dirty="0"/>
              <a:t>Ausencia de fuentes escritas.</a:t>
            </a:r>
          </a:p>
          <a:p>
            <a:pPr marL="342900" indent="-342900" algn="just">
              <a:buAutoNum type="alphaLcParenR"/>
            </a:pPr>
            <a:r>
              <a:rPr lang="es-ES" dirty="0"/>
              <a:t>La guerra del Peloponeso.</a:t>
            </a:r>
          </a:p>
          <a:p>
            <a:pPr marL="342900" indent="-342900" algn="just">
              <a:buAutoNum type="alphaLcParenR"/>
            </a:pPr>
            <a:r>
              <a:rPr lang="es-ES" dirty="0"/>
              <a:t>Creación de los reinos griegos en Egipto y Asia.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9AE58F8F-3BA2-46B3-9007-2F21D1A374F8}"/>
              </a:ext>
            </a:extLst>
          </p:cNvPr>
          <p:cNvCxnSpPr/>
          <p:nvPr/>
        </p:nvCxnSpPr>
        <p:spPr>
          <a:xfrm flipH="1">
            <a:off x="4034672" y="2073897"/>
            <a:ext cx="2818615" cy="272434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D5ABE57F-E9C0-4766-98F6-D6129B196C40}"/>
              </a:ext>
            </a:extLst>
          </p:cNvPr>
          <p:cNvCxnSpPr/>
          <p:nvPr/>
        </p:nvCxnSpPr>
        <p:spPr>
          <a:xfrm flipH="1">
            <a:off x="4477732" y="2356701"/>
            <a:ext cx="2375555" cy="14140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066D4B7-DCCA-46AA-B7A7-DA15EB0B8631}"/>
              </a:ext>
            </a:extLst>
          </p:cNvPr>
          <p:cNvCxnSpPr/>
          <p:nvPr/>
        </p:nvCxnSpPr>
        <p:spPr>
          <a:xfrm flipH="1">
            <a:off x="3280528" y="2611225"/>
            <a:ext cx="3572759" cy="817775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B021BD8-DBD4-4664-865B-CE1A99D7710A}"/>
              </a:ext>
            </a:extLst>
          </p:cNvPr>
          <p:cNvCxnSpPr/>
          <p:nvPr/>
        </p:nvCxnSpPr>
        <p:spPr>
          <a:xfrm flipH="1">
            <a:off x="3478491" y="2875175"/>
            <a:ext cx="3374796" cy="14894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FB4BE1A-C4BB-40A7-B838-5ABBC94F9CAF}"/>
              </a:ext>
            </a:extLst>
          </p:cNvPr>
          <p:cNvCxnSpPr/>
          <p:nvPr/>
        </p:nvCxnSpPr>
        <p:spPr>
          <a:xfrm flipH="1">
            <a:off x="3412503" y="3091992"/>
            <a:ext cx="3516198" cy="13386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2D5D8F0F-7B63-41EE-B33E-6947637F698C}"/>
              </a:ext>
            </a:extLst>
          </p:cNvPr>
          <p:cNvCxnSpPr/>
          <p:nvPr/>
        </p:nvCxnSpPr>
        <p:spPr>
          <a:xfrm flipH="1">
            <a:off x="3553905" y="3436070"/>
            <a:ext cx="3299382" cy="485481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A8DC9F38-CD6E-4490-ACD7-C627635BE489}"/>
              </a:ext>
            </a:extLst>
          </p:cNvPr>
          <p:cNvCxnSpPr>
            <a:cxnSpLocks/>
          </p:cNvCxnSpPr>
          <p:nvPr/>
        </p:nvCxnSpPr>
        <p:spPr>
          <a:xfrm flipH="1" flipV="1">
            <a:off x="4553147" y="3020113"/>
            <a:ext cx="2366128" cy="90143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8180B7A-9CAF-4FFE-84E2-81EB957A2229}"/>
              </a:ext>
            </a:extLst>
          </p:cNvPr>
          <p:cNvCxnSpPr/>
          <p:nvPr/>
        </p:nvCxnSpPr>
        <p:spPr>
          <a:xfrm flipH="1" flipV="1">
            <a:off x="3553905" y="4053526"/>
            <a:ext cx="3299382" cy="16968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A9B3BF5A-1378-44F3-96B6-C63DF2418D3C}"/>
              </a:ext>
            </a:extLst>
          </p:cNvPr>
          <p:cNvCxnSpPr/>
          <p:nvPr/>
        </p:nvCxnSpPr>
        <p:spPr>
          <a:xfrm flipH="1" flipV="1">
            <a:off x="3280528" y="3544478"/>
            <a:ext cx="3572759" cy="8861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9DDC14C2-3156-4423-AF2C-A7164B885E12}"/>
              </a:ext>
            </a:extLst>
          </p:cNvPr>
          <p:cNvCxnSpPr/>
          <p:nvPr/>
        </p:nvCxnSpPr>
        <p:spPr>
          <a:xfrm flipH="1" flipV="1">
            <a:off x="3553905" y="4506012"/>
            <a:ext cx="3299382" cy="2922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A4DA4245-CEF1-442F-A520-D52E91E47488}"/>
              </a:ext>
            </a:extLst>
          </p:cNvPr>
          <p:cNvCxnSpPr>
            <a:cxnSpLocks/>
          </p:cNvCxnSpPr>
          <p:nvPr/>
        </p:nvCxnSpPr>
        <p:spPr>
          <a:xfrm flipH="1" flipV="1">
            <a:off x="4100661" y="4977353"/>
            <a:ext cx="2818614" cy="848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04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FEF51-EB41-4984-AABD-8DDC3D4F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¿Qué es la Hélade?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82E1189-ECA2-4397-9F64-05EA9B683414}"/>
              </a:ext>
            </a:extLst>
          </p:cNvPr>
          <p:cNvSpPr txBox="1"/>
          <p:nvPr/>
        </p:nvSpPr>
        <p:spPr>
          <a:xfrm>
            <a:off x="1178351" y="2111604"/>
            <a:ext cx="94268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3200" dirty="0"/>
              <a:t>Una polis griega.</a:t>
            </a:r>
          </a:p>
          <a:p>
            <a:pPr marL="514350" indent="-514350" algn="just">
              <a:buAutoNum type="alphaLcParenR"/>
            </a:pPr>
            <a:r>
              <a:rPr lang="es-ES" sz="3200" dirty="0"/>
              <a:t>Una potencia extranjera que conquista Grecia.</a:t>
            </a:r>
          </a:p>
          <a:p>
            <a:pPr marL="514350" indent="-514350" algn="just">
              <a:buAutoNum type="alphaLcParenR"/>
            </a:pPr>
            <a:r>
              <a:rPr lang="es-ES" sz="3200" dirty="0"/>
              <a:t>Una isla de Grecia.</a:t>
            </a:r>
          </a:p>
          <a:p>
            <a:pPr marL="514350" indent="-514350" algn="just">
              <a:buAutoNum type="alphaLcParenR"/>
            </a:pPr>
            <a:r>
              <a:rPr lang="es-ES" sz="3200" dirty="0"/>
              <a:t>El conjunto de los territorios griegos.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71AC75-12C4-4AD0-AB55-38EC61CBAB91}"/>
              </a:ext>
            </a:extLst>
          </p:cNvPr>
          <p:cNvSpPr txBox="1"/>
          <p:nvPr/>
        </p:nvSpPr>
        <p:spPr>
          <a:xfrm>
            <a:off x="3582186" y="4977353"/>
            <a:ext cx="4260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D) El conjunto de los territorios griegos</a:t>
            </a:r>
          </a:p>
        </p:txBody>
      </p:sp>
    </p:spTree>
    <p:extLst>
      <p:ext uri="{BB962C8B-B14F-4D97-AF65-F5344CB8AC3E}">
        <p14:creationId xmlns:p14="http://schemas.microsoft.com/office/powerpoint/2010/main" val="9726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4F78C-3585-489D-B352-499397C08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4. ¿Por qué los griegos no formaron un Estado unificado?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8FD8197-7527-48CE-8CD7-7F2A0125FE33}"/>
              </a:ext>
            </a:extLst>
          </p:cNvPr>
          <p:cNvSpPr txBox="1"/>
          <p:nvPr/>
        </p:nvSpPr>
        <p:spPr>
          <a:xfrm>
            <a:off x="1121790" y="2196445"/>
            <a:ext cx="8578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Debido al relieve de la península balcánica.</a:t>
            </a:r>
          </a:p>
        </p:txBody>
      </p:sp>
    </p:spTree>
    <p:extLst>
      <p:ext uri="{BB962C8B-B14F-4D97-AF65-F5344CB8AC3E}">
        <p14:creationId xmlns:p14="http://schemas.microsoft.com/office/powerpoint/2010/main" val="41218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5598A-2A6F-4F8B-91FC-30DFDBB7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 Nombra tres razones por las que los griegos forman parte de la misma civilización.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109D6A-F114-4725-A298-DF50A48B033E}"/>
              </a:ext>
            </a:extLst>
          </p:cNvPr>
          <p:cNvSpPr txBox="1"/>
          <p:nvPr/>
        </p:nvSpPr>
        <p:spPr>
          <a:xfrm>
            <a:off x="3440784" y="3044858"/>
            <a:ext cx="51470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1) Comparten la misma lengua.</a:t>
            </a: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2) Comporten los mismos dioses</a:t>
            </a: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3) Mismas costumbres y formas de vida.</a:t>
            </a:r>
          </a:p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4) Orígenes comunes (civilización minoica y micénica)</a:t>
            </a:r>
          </a:p>
        </p:txBody>
      </p:sp>
    </p:spTree>
    <p:extLst>
      <p:ext uri="{BB962C8B-B14F-4D97-AF65-F5344CB8AC3E}">
        <p14:creationId xmlns:p14="http://schemas.microsoft.com/office/powerpoint/2010/main" val="29827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B8B2C-16A3-4508-A65A-737AF442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/>
              <a:t>6. ¿Qué es una polis?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728D3ED-92A9-4C9D-8195-6081E32658F2}"/>
              </a:ext>
            </a:extLst>
          </p:cNvPr>
          <p:cNvSpPr txBox="1"/>
          <p:nvPr/>
        </p:nvSpPr>
        <p:spPr>
          <a:xfrm>
            <a:off x="1838227" y="2328421"/>
            <a:ext cx="7220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Es una ciudad-estado, con gobierno y leyes propias.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 tipo de forma de gobierno.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 grupo social griego.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 reino griego</a:t>
            </a:r>
          </a:p>
          <a:p>
            <a:pPr algn="just"/>
            <a:endParaRPr lang="es-ES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0482F71-7397-4D0E-A4C4-287FA3DD67B0}"/>
              </a:ext>
            </a:extLst>
          </p:cNvPr>
          <p:cNvSpPr txBox="1"/>
          <p:nvPr/>
        </p:nvSpPr>
        <p:spPr>
          <a:xfrm>
            <a:off x="3063711" y="5128181"/>
            <a:ext cx="57503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Es una ciudad-estado, con gobierno y leyes propias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1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AB4A08-871A-4EF4-89CC-6DABCE7C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7. ¿Qué es una colonia?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CFD5957-6CA7-48FF-98D6-07911EA13F3E}"/>
              </a:ext>
            </a:extLst>
          </p:cNvPr>
          <p:cNvSpPr txBox="1"/>
          <p:nvPr/>
        </p:nvSpPr>
        <p:spPr>
          <a:xfrm>
            <a:off x="1461155" y="2507530"/>
            <a:ext cx="73340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s-ES" sz="2800" dirty="0"/>
              <a:t>Es una polis que ha fundado otra polis.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una polis fundada por otra polis.</a:t>
            </a:r>
          </a:p>
          <a:p>
            <a:pPr marL="514350" indent="-514350" algn="just">
              <a:buAutoNum type="alphaLcParenR"/>
            </a:pPr>
            <a:r>
              <a:rPr lang="es-ES" sz="2800" dirty="0"/>
              <a:t>Es una polis dependiente de otra polis.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05544DE-B2C2-4E3F-AF88-DFBBBDAE3F7C}"/>
              </a:ext>
            </a:extLst>
          </p:cNvPr>
          <p:cNvSpPr txBox="1"/>
          <p:nvPr/>
        </p:nvSpPr>
        <p:spPr>
          <a:xfrm>
            <a:off x="3205113" y="4600280"/>
            <a:ext cx="62405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solidFill>
                  <a:schemeClr val="accent6">
                    <a:lumMod val="50000"/>
                  </a:schemeClr>
                </a:solidFill>
              </a:rPr>
              <a:t>b) Es una polis fundada por otra polis (comunidad estado independiente, aunque mantenían costumbres de la polis de la que habían marchado).</a:t>
            </a:r>
          </a:p>
        </p:txBody>
      </p:sp>
    </p:spTree>
    <p:extLst>
      <p:ext uri="{BB962C8B-B14F-4D97-AF65-F5344CB8AC3E}">
        <p14:creationId xmlns:p14="http://schemas.microsoft.com/office/powerpoint/2010/main" val="371917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1151</Words>
  <Application>Microsoft Office PowerPoint</Application>
  <PresentationFormat>Panorámica</PresentationFormat>
  <Paragraphs>166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Tema de Office</vt:lpstr>
      <vt:lpstr>CIVILIZACIÓN GRIEGA</vt:lpstr>
      <vt:lpstr>Presentación de PowerPoint</vt:lpstr>
      <vt:lpstr>1. Ordena las etapas de la Historia de Grecia de mayor a menor antigüedad.</vt:lpstr>
      <vt:lpstr>2. Coloca los siguientes hechos con su época:</vt:lpstr>
      <vt:lpstr>3. ¿Qué es la Hélade?</vt:lpstr>
      <vt:lpstr>4. ¿Por qué los griegos no formaron un Estado unificado?</vt:lpstr>
      <vt:lpstr>5. Nombra tres razones por las que los griegos forman parte de la misma civilización.</vt:lpstr>
      <vt:lpstr>6. ¿Qué es una polis?</vt:lpstr>
      <vt:lpstr>7. ¿Qué es una colonia?</vt:lpstr>
      <vt:lpstr>8. ¿Qué es una metrópoli?</vt:lpstr>
      <vt:lpstr>9. ¿Dónde fundaron los griegos sus colonias?</vt:lpstr>
      <vt:lpstr>10. ¿Qué significa aristocracia?</vt:lpstr>
      <vt:lpstr>11. ¿Qué significa democracia?</vt:lpstr>
      <vt:lpstr>12. ¿Qué significa oligarquía?</vt:lpstr>
      <vt:lpstr>12. ¿Qué polis representa el sistema democrático? ¿y el oligárquico?</vt:lpstr>
      <vt:lpstr>13. ¿Qué es la Ekklesia?</vt:lpstr>
      <vt:lpstr>14. ¿Qué hace la Bulé o Consejo de los Quinientos?</vt:lpstr>
      <vt:lpstr>15. ¿Qué son los magistrados?</vt:lpstr>
      <vt:lpstr>16. ¿Qué diferencia hay entre un estratega y un arconte?</vt:lpstr>
      <vt:lpstr>17. ¿Qué institución tenía más poder en Esparta?</vt:lpstr>
      <vt:lpstr>18. ¿Quiénes no pueden participar en política en Atenas?</vt:lpstr>
      <vt:lpstr>19. ¿Cómo se llama el soldado griego?</vt:lpstr>
      <vt:lpstr>20. ¿Quiénes se enfrentan en las guerras médicas?</vt:lpstr>
      <vt:lpstr>21. ¿Quiénes se enfrentan en la guerra del Peloponeso?</vt:lpstr>
      <vt:lpstr>22. ¿Qué es el helenismo?</vt:lpstr>
      <vt:lpstr>23. ¿Quién fue Pericles?</vt:lpstr>
      <vt:lpstr>24. ¿Quién fue Alejandro Magno? ¿Por qué fue importante?</vt:lpstr>
      <vt:lpstr>25. ¿Qué es el dracma?</vt:lpstr>
      <vt:lpstr>26. ¿Cuál de estas frases es falsa?</vt:lpstr>
      <vt:lpstr>27. En una vivienda el griego, el gineceo es…</vt:lpstr>
      <vt:lpstr>28. ¿Qué es un héroe en la mitología griega?</vt:lpstr>
      <vt:lpstr>29. ¿Qué es un oráculo?</vt:lpstr>
      <vt:lpstr>30. ¿Qué es un santuario?</vt:lpstr>
      <vt:lpstr>31. ¿En qué consisten los juegos olímpicos?</vt:lpstr>
      <vt:lpstr>32. Atenea es la diosa de…</vt:lpstr>
      <vt:lpstr>33. Hermes es el dios de….</vt:lpstr>
      <vt:lpstr>34. Artemisa es la diosa de….</vt:lpstr>
      <vt:lpstr>35. Si queremos entrar a un templo griego, ¿Por dónde entramos?</vt:lpstr>
      <vt:lpstr>36. Según el capitel…qué orden representa la columna del centro: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CIVILIZACIÓN GRIEGA</dc:title>
  <dc:creator>Andres López Morillas</dc:creator>
  <cp:lastModifiedBy>Andres López Morillas</cp:lastModifiedBy>
  <cp:revision>13</cp:revision>
  <dcterms:created xsi:type="dcterms:W3CDTF">2019-02-01T18:22:39Z</dcterms:created>
  <dcterms:modified xsi:type="dcterms:W3CDTF">2019-02-01T20:30:14Z</dcterms:modified>
</cp:coreProperties>
</file>