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0362B-8A2C-4E44-B367-3AB0B345D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CD5661-E8CF-48F8-A355-4D5418EF7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067AF-94EF-4B3E-9B8B-5709492A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336CE-B06F-4A95-A386-AEC786CE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E08A9F-2756-46E9-97F1-16FF2D91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6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3436-DF7A-4696-945E-CA47668E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2AF9FF-8D87-4952-964F-95C807ED7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A0C69-4288-4DA0-9256-4C89BB5A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4B441-8696-4B47-8EB6-102E2C6E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F61DF-598F-4D21-A629-5FED6A1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86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FF8DD5-3D60-4915-8500-9C03EBDA3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FB0DEB-E0B2-4E81-9F04-2A372F42B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A37F00-D53A-43AC-9E26-F33B86BC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5C3BE-C21C-454E-9D58-49B301AC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A3E013-5B7E-4F9D-A03A-89B0EA11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54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C9611-A2EE-421F-A949-B4469C7C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CC815-A43D-45BA-AEED-AA67DABAF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44206-11B9-48E0-BFB3-4AE32133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DAC4CF-4440-4D63-9B24-E5E129BE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04E37-3E6A-4096-B2B9-981FA0D2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38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B72FA-EE53-436A-8127-32E63ABB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2545C-E67D-4078-9785-15F9F2098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536BB0-DCBB-4365-82BC-7C6A94B2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48DF78-B694-4BD9-A279-DA9CEC34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4210B4-E614-475B-9DC5-EB4DA805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20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EEC98-2466-449E-BDD7-FA009CD7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677CB-4AA1-48BF-A183-D9D27F083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DB6E70-6558-4EFB-BC64-CDA5F04D8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42D873-5752-487C-85CA-8CFAF573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5C371E-D8A9-4403-8BD9-F9CF05FF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D0A751-91B0-4413-AAC3-4C7C6DB4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03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5E479-4444-4843-BA27-88C8A205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DFEC92-0640-4EF9-8160-E6D89D7F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27115A-27EB-47DB-93A2-589149FF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6C1385-6D7E-4EE1-8F3B-D8EB4AF53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AB8BFF-A887-49C0-9D41-C429CE0D6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FC83B1-6F03-4FE8-826A-4627610F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FFC313-9A8E-4A91-A574-8E9DABFF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24C1E8-EF8B-4F96-AAD4-1B4E70DC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82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6E8A3-61B4-4EFB-A871-01B8BAF9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D50521-1C47-43CC-8E35-70C11AE5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80D8B-1D9F-4809-9CC9-550CFCF0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68C134-EB64-42BA-BCD1-59EDA1AE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47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3D4B35-69AF-41C5-91BD-B3CF5259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26F2DB-DC94-4EE3-975E-CDFCCB40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43D1B9-88A4-4C57-8569-3973FE15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8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9FD38-A324-41CC-9EEC-793D4729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B4589-BC33-41B0-9D76-E4B06CCA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913223-1E06-4382-A236-4D5653E7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D5162B-E978-4B18-A653-DA58E3C7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76395E-39D6-4BCA-ABC8-2B422B44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BD5EC-8A82-4683-9A81-30E6F436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31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90A9F-1B40-4069-8EEA-FE8AB7EA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AEAEA0-9507-4C56-A655-F79E242FE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4AAAD8-6963-47DF-908B-E3F11E155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1DF404-1A87-4CA1-A950-BA84C7A9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C6FF9F-A09C-4A3F-BCC4-0E137F42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431597-4308-4823-B899-87823965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700A34-9E4D-4D00-8AFF-BBA1AA13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D898DC-7293-4B78-9CEC-C17EA5EA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65EBD9-5BAA-499A-ADEB-53BBFB33C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7C8-34B4-45A9-9774-499045549BA8}" type="datetimeFigureOut">
              <a:rPr lang="es-ES" smtClean="0"/>
              <a:t>07/04/2019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11F47-7BFB-4CC6-994E-A62CC0E6B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CB848B-47DB-45DD-A07C-37A430AE2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C33A-2626-48F1-A04D-FA9F612D8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0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A31771-E7AC-4653-9AAD-99B8F2F8C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rgbClr val="FFFFFF"/>
                </a:solidFill>
              </a:rPr>
              <a:t>Repaso de los reinos cristianos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648E3-6017-487A-9F23-E90B5460C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srgbClr val="FFFFFF"/>
                </a:solidFill>
              </a:rPr>
              <a:t>Tema 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0B0948C-0786-4C59-834E-0A0FE768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877088"/>
            <a:ext cx="6553545" cy="51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DEE8D-E9A3-4591-A55A-630CAA85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9. El condado de Castilla pertenecía en su origen a….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983C3C-E821-41F3-BE65-C79F3467EF5C}"/>
              </a:ext>
            </a:extLst>
          </p:cNvPr>
          <p:cNvSpPr txBox="1"/>
          <p:nvPr/>
        </p:nvSpPr>
        <p:spPr>
          <a:xfrm>
            <a:off x="1432874" y="2017336"/>
            <a:ext cx="8766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ES" sz="2800" dirty="0"/>
              <a:t>Portugal.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ES" sz="2800" dirty="0"/>
              <a:t>Navarra.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ES" sz="2800" dirty="0"/>
              <a:t>León.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ES" sz="2800" dirty="0"/>
              <a:t>Aragón.</a:t>
            </a:r>
          </a:p>
        </p:txBody>
      </p:sp>
    </p:spTree>
    <p:extLst>
      <p:ext uri="{BB962C8B-B14F-4D97-AF65-F5344CB8AC3E}">
        <p14:creationId xmlns:p14="http://schemas.microsoft.com/office/powerpoint/2010/main" val="264418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EB019-CE19-40C9-9CD6-0C472299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10. El conde que hace que Castilla sea hereditaria y se independiza del reino de León en el 951 d.C. fue…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B3DB23-A32C-4579-A312-C0CAAF42814F}"/>
              </a:ext>
            </a:extLst>
          </p:cNvPr>
          <p:cNvSpPr txBox="1"/>
          <p:nvPr/>
        </p:nvSpPr>
        <p:spPr>
          <a:xfrm>
            <a:off x="1187777" y="2215299"/>
            <a:ext cx="8682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Fernán González.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Sancho Ramírez.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García Ramírez.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García Sánchez.</a:t>
            </a:r>
          </a:p>
        </p:txBody>
      </p:sp>
    </p:spTree>
    <p:extLst>
      <p:ext uri="{BB962C8B-B14F-4D97-AF65-F5344CB8AC3E}">
        <p14:creationId xmlns:p14="http://schemas.microsoft.com/office/powerpoint/2010/main" val="192226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315AE-C68F-4A10-8721-E19A89A6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11. En el año 1035, Castilla se convierte en reino propio con…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A7B27A-7211-4779-ACB2-91C0DA413A3C}"/>
              </a:ext>
            </a:extLst>
          </p:cNvPr>
          <p:cNvSpPr txBox="1"/>
          <p:nvPr/>
        </p:nvSpPr>
        <p:spPr>
          <a:xfrm>
            <a:off x="1772239" y="2450969"/>
            <a:ext cx="75225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Fernando I.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Fernando III.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Alfonso X.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Ramiro I.</a:t>
            </a:r>
          </a:p>
        </p:txBody>
      </p:sp>
    </p:spTree>
    <p:extLst>
      <p:ext uri="{BB962C8B-B14F-4D97-AF65-F5344CB8AC3E}">
        <p14:creationId xmlns:p14="http://schemas.microsoft.com/office/powerpoint/2010/main" val="188844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2F47F-8C4F-498C-BA69-DF61A920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12. El reino de Castilla y el reino de León se unen definitivamente….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95CDC3-7BA8-484E-83DB-6AB08D6C00CC}"/>
              </a:ext>
            </a:extLst>
          </p:cNvPr>
          <p:cNvSpPr txBox="1"/>
          <p:nvPr/>
        </p:nvSpPr>
        <p:spPr>
          <a:xfrm>
            <a:off x="1593130" y="2582944"/>
            <a:ext cx="8078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Con Alfonso X en 1230.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Con Fernando III en 1230.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Con Alfonso VI en 1230.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Con Alfonso VII en 1230.</a:t>
            </a:r>
          </a:p>
        </p:txBody>
      </p:sp>
    </p:spTree>
    <p:extLst>
      <p:ext uri="{BB962C8B-B14F-4D97-AF65-F5344CB8AC3E}">
        <p14:creationId xmlns:p14="http://schemas.microsoft.com/office/powerpoint/2010/main" val="13399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1B85A-B648-43D6-99B5-B8DE43A7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13. Sancho III de Navarra reparte los siguientes territorios entre sus hijos: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158058-EF99-4411-A287-B43BA5DECDB4}"/>
              </a:ext>
            </a:extLst>
          </p:cNvPr>
          <p:cNvSpPr txBox="1"/>
          <p:nvPr/>
        </p:nvSpPr>
        <p:spPr>
          <a:xfrm>
            <a:off x="622169" y="2168165"/>
            <a:ext cx="4798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Navarra.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Aragón.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Sobrarbe y Ribagorza.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Castilla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20DB4F-B8CC-4796-B6E6-6F5FE1EF8639}"/>
              </a:ext>
            </a:extLst>
          </p:cNvPr>
          <p:cNvSpPr txBox="1"/>
          <p:nvPr/>
        </p:nvSpPr>
        <p:spPr>
          <a:xfrm>
            <a:off x="6872140" y="2168165"/>
            <a:ext cx="4798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800" dirty="0"/>
              <a:t>Fernando 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dirty="0"/>
              <a:t>Gonzalo.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dirty="0"/>
              <a:t>García Sánchez III.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800" dirty="0"/>
              <a:t>Ramiro I</a:t>
            </a:r>
          </a:p>
        </p:txBody>
      </p:sp>
    </p:spTree>
    <p:extLst>
      <p:ext uri="{BB962C8B-B14F-4D97-AF65-F5344CB8AC3E}">
        <p14:creationId xmlns:p14="http://schemas.microsoft.com/office/powerpoint/2010/main" val="204738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105E0-81D6-4366-A537-CC270AFA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14. Aragón, en su origen fue…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B7F5F0-62D4-48C5-B656-923B6FC3196E}"/>
              </a:ext>
            </a:extLst>
          </p:cNvPr>
          <p:cNvSpPr txBox="1"/>
          <p:nvPr/>
        </p:nvSpPr>
        <p:spPr>
          <a:xfrm>
            <a:off x="2064470" y="2309567"/>
            <a:ext cx="5806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a) Un condado.</a:t>
            </a:r>
          </a:p>
          <a:p>
            <a:r>
              <a:rPr lang="es-ES" sz="2800" dirty="0"/>
              <a:t>b) Un marquesado.</a:t>
            </a:r>
          </a:p>
          <a:p>
            <a:r>
              <a:rPr lang="es-ES" sz="2800" dirty="0"/>
              <a:t>c) Un reino.</a:t>
            </a:r>
          </a:p>
          <a:p>
            <a:r>
              <a:rPr lang="es-ES" sz="2800" dirty="0"/>
              <a:t>d) Una Corona</a:t>
            </a:r>
          </a:p>
        </p:txBody>
      </p:sp>
    </p:spTree>
    <p:extLst>
      <p:ext uri="{BB962C8B-B14F-4D97-AF65-F5344CB8AC3E}">
        <p14:creationId xmlns:p14="http://schemas.microsoft.com/office/powerpoint/2010/main" val="169332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0CBAD-67CB-4568-BAAB-4600676F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15. </a:t>
            </a:r>
            <a:r>
              <a:rPr lang="es-ES" b="1" dirty="0"/>
              <a:t>¿Por qué fue famoso Sancho Ramírez?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60A8CD-28D4-49BE-A051-0BC0FEEDDD41}"/>
              </a:ext>
            </a:extLst>
          </p:cNvPr>
          <p:cNvSpPr txBox="1"/>
          <p:nvPr/>
        </p:nvSpPr>
        <p:spPr>
          <a:xfrm>
            <a:off x="1338606" y="1904214"/>
            <a:ext cx="77582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a) Unir los condados catalanes y los condados aragoneses.</a:t>
            </a:r>
          </a:p>
          <a:p>
            <a:pPr algn="just"/>
            <a:r>
              <a:rPr lang="es-ES" sz="2800" dirty="0"/>
              <a:t>b) Por volver a unir los reinos de Aragón y Navarra en el año 1076.</a:t>
            </a:r>
          </a:p>
          <a:p>
            <a:pPr algn="just"/>
            <a:r>
              <a:rPr lang="es-ES" sz="2800" dirty="0"/>
              <a:t>c) Por conquistar la ciudad de Huesca.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82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66BC-9FF0-44C0-BADB-13942A5A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16. </a:t>
            </a:r>
            <a:r>
              <a:rPr lang="es-ES" b="1" dirty="0"/>
              <a:t>¿Qué rey aragonés conquistó la ciudad de Zaragoza en el 1118?</a:t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A6539E3-CC35-456E-8254-A25DB4077AAA}"/>
              </a:ext>
            </a:extLst>
          </p:cNvPr>
          <p:cNvSpPr/>
          <p:nvPr/>
        </p:nvSpPr>
        <p:spPr>
          <a:xfrm>
            <a:off x="3048000" y="2843006"/>
            <a:ext cx="6096000" cy="1657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Alfonso I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Pedro II.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Ramón Berenguer IV.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5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F94D-928A-4E7B-863B-FD8D3371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2" y="7044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17. </a:t>
            </a:r>
            <a:r>
              <a:rPr lang="es-ES" b="1" dirty="0"/>
              <a:t>¿Cuál de estos lugares no perteneció a la Corona de Aragón en su expansión por el Mediterráneo?</a:t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3623BF-40CC-4D75-A2B3-178F776FDBB4}"/>
              </a:ext>
            </a:extLst>
          </p:cNvPr>
          <p:cNvSpPr/>
          <p:nvPr/>
        </p:nvSpPr>
        <p:spPr>
          <a:xfrm>
            <a:off x="3048000" y="2843006"/>
            <a:ext cx="6096000" cy="2213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Sicilia.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Nápoles.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Córcega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Cerdeña</a:t>
            </a: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5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7741A-43B4-43D3-AFBB-0189D13D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18. </a:t>
            </a:r>
            <a:r>
              <a:rPr lang="es-ES" b="1" dirty="0"/>
              <a:t>¿Qué institución defendía los fueron aragoneses y fue única del reino de Aragón?</a:t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D55504-D445-4689-9347-44D4B37D75AE}"/>
              </a:ext>
            </a:extLst>
          </p:cNvPr>
          <p:cNvSpPr/>
          <p:nvPr/>
        </p:nvSpPr>
        <p:spPr>
          <a:xfrm>
            <a:off x="3048000" y="2843006"/>
            <a:ext cx="6096000" cy="16494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Las Cortes.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El Justicia.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Las Generalidades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AEC24-649B-4892-9B6A-FC3F88CC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/>
              <a:t>1. ¿Cuáles son las dos zonas en las que tienen su origen la resistencia cristiana en la península?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A6324D-4C79-4AD2-B5C0-1266966BBC70}"/>
              </a:ext>
            </a:extLst>
          </p:cNvPr>
          <p:cNvSpPr txBox="1"/>
          <p:nvPr/>
        </p:nvSpPr>
        <p:spPr>
          <a:xfrm>
            <a:off x="1838227" y="2271860"/>
            <a:ext cx="8908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Sistema ibérico y Sistema Central.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Cordillera Cantábrica y Sierra Morena.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Pirineos y la Cordillera Cantábrica.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Pirineos y el Macizo Galaico.</a:t>
            </a:r>
          </a:p>
        </p:txBody>
      </p:sp>
    </p:spTree>
    <p:extLst>
      <p:ext uri="{BB962C8B-B14F-4D97-AF65-F5344CB8AC3E}">
        <p14:creationId xmlns:p14="http://schemas.microsoft.com/office/powerpoint/2010/main" val="409353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81738-1F0C-404C-BBAE-D9C710CF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19. </a:t>
            </a:r>
            <a:r>
              <a:rPr lang="es-ES" b="1" dirty="0"/>
              <a:t>¿Qué fue el compromiso de Caspe del año 1412?</a:t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9B926C-6A97-47A3-B76B-9157BAFFE881}"/>
              </a:ext>
            </a:extLst>
          </p:cNvPr>
          <p:cNvSpPr/>
          <p:nvPr/>
        </p:nvSpPr>
        <p:spPr>
          <a:xfrm>
            <a:off x="1888503" y="1804573"/>
            <a:ext cx="7905946" cy="350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Los representantes de los reinos de la Corona eligieron un rey ya que Martin I muere sin descendencia.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El compromiso de boda entre Ramón Berenguer IV y Petronila de Aragón.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Un tratado para repartirse la conquista de la península entre Aragón y Castilla.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4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DA673-AE66-46B3-82E6-4977CD5D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20. ¿Con qué matrimonio se forma la Corona de Aragón?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92D396-0AB7-4B5D-A8A7-DF842F3FB2BE}"/>
              </a:ext>
            </a:extLst>
          </p:cNvPr>
          <p:cNvSpPr txBox="1"/>
          <p:nvPr/>
        </p:nvSpPr>
        <p:spPr>
          <a:xfrm>
            <a:off x="1310326" y="2187019"/>
            <a:ext cx="8814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Alfonso I y Urraca.</a:t>
            </a:r>
          </a:p>
          <a:p>
            <a:pPr marL="514350" indent="-514350" algn="just">
              <a:buAutoNum type="alphaLcParenR"/>
            </a:pPr>
            <a:r>
              <a:rPr lang="es-ES" sz="2800" dirty="0" err="1"/>
              <a:t>Andregoto</a:t>
            </a:r>
            <a:r>
              <a:rPr lang="es-ES" sz="2800" dirty="0"/>
              <a:t> y García Sánchez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Alfonso IX y Berenguela.</a:t>
            </a:r>
          </a:p>
          <a:p>
            <a:pPr marL="514350" indent="-514350" algn="just">
              <a:buAutoNum type="alphaLcParenR"/>
            </a:pPr>
            <a:r>
              <a:rPr lang="es-ES" sz="2800" dirty="0" err="1"/>
              <a:t>Pretonila</a:t>
            </a:r>
            <a:r>
              <a:rPr lang="es-ES" sz="2800" dirty="0"/>
              <a:t> y Ramón Berenguer IV</a:t>
            </a:r>
          </a:p>
        </p:txBody>
      </p:sp>
    </p:spTree>
    <p:extLst>
      <p:ext uri="{BB962C8B-B14F-4D97-AF65-F5344CB8AC3E}">
        <p14:creationId xmlns:p14="http://schemas.microsoft.com/office/powerpoint/2010/main" val="397620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83B7A-6076-420E-9927-E5F25BC1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21. Une cada fase de la conquista cristiana con sus conquistas.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81B330-EFB6-4764-A463-14E7879EA50A}"/>
              </a:ext>
            </a:extLst>
          </p:cNvPr>
          <p:cNvSpPr txBox="1"/>
          <p:nvPr/>
        </p:nvSpPr>
        <p:spPr>
          <a:xfrm>
            <a:off x="367645" y="2611225"/>
            <a:ext cx="5156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Fase 1: (Hasta el siglo X).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Fase 2: (Siglos XI-XII).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Fase 3: (A partir del siglo XIII)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56DEE-5AD3-4926-B50A-B3033580FD9F}"/>
              </a:ext>
            </a:extLst>
          </p:cNvPr>
          <p:cNvSpPr txBox="1"/>
          <p:nvPr/>
        </p:nvSpPr>
        <p:spPr>
          <a:xfrm>
            <a:off x="6667895" y="1395551"/>
            <a:ext cx="50056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s-ES" sz="2800" dirty="0"/>
              <a:t>Conquista de Toledo por Castilla.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ES" sz="2800" dirty="0"/>
              <a:t>Conquista de las taifas andaluzas.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ES" sz="2800" dirty="0"/>
              <a:t>Conquista de Zaragoza y Teruel por Aragón.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ES" sz="2800" dirty="0"/>
              <a:t>Conquista de Murcia.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ES" sz="2800" dirty="0"/>
              <a:t>Conquista de Valencia y Baleares.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ES" sz="2800" dirty="0"/>
              <a:t>Conquistas hasta el río Duero.</a:t>
            </a:r>
          </a:p>
        </p:txBody>
      </p:sp>
    </p:spTree>
    <p:extLst>
      <p:ext uri="{BB962C8B-B14F-4D97-AF65-F5344CB8AC3E}">
        <p14:creationId xmlns:p14="http://schemas.microsoft.com/office/powerpoint/2010/main" val="145870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C3E0E-4D41-46EC-95C2-9534C4EE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22. La repoblación por presura o </a:t>
            </a:r>
            <a:r>
              <a:rPr lang="es-ES" dirty="0" err="1"/>
              <a:t>apriso</a:t>
            </a:r>
            <a:r>
              <a:rPr lang="es-ES" dirty="0"/>
              <a:t> consiste en: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605CE-DE71-4DF9-B09B-F7626B51906E}"/>
              </a:ext>
            </a:extLst>
          </p:cNvPr>
          <p:cNvSpPr txBox="1"/>
          <p:nvPr/>
        </p:nvSpPr>
        <p:spPr>
          <a:xfrm>
            <a:off x="1395167" y="2337847"/>
            <a:ext cx="8144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A través de los Concejos, se ocupan los nuevos territorios y se reparten los territorios entre los vecinos.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Se reparten grandes cantidades de tierra entre nobles y órdenes militares.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campesinos se arriesgan y ocupan la tierra que después de la concede el rey o conde.</a:t>
            </a:r>
          </a:p>
        </p:txBody>
      </p:sp>
    </p:spTree>
    <p:extLst>
      <p:ext uri="{BB962C8B-B14F-4D97-AF65-F5344CB8AC3E}">
        <p14:creationId xmlns:p14="http://schemas.microsoft.com/office/powerpoint/2010/main" val="304291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E53E9-4F2C-4552-B0B5-8C0B32DD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23. En la repoblación concejil, tienen mucha importancia: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6E001A-CF69-4108-A04C-F3B65CFC3D84}"/>
              </a:ext>
            </a:extLst>
          </p:cNvPr>
          <p:cNvSpPr txBox="1"/>
          <p:nvPr/>
        </p:nvSpPr>
        <p:spPr>
          <a:xfrm>
            <a:off x="2007909" y="2526384"/>
            <a:ext cx="6975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Los nobles.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Las órdenes militares.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Las cartas pueblas.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La Iglesia.</a:t>
            </a:r>
          </a:p>
        </p:txBody>
      </p:sp>
    </p:spTree>
    <p:extLst>
      <p:ext uri="{BB962C8B-B14F-4D97-AF65-F5344CB8AC3E}">
        <p14:creationId xmlns:p14="http://schemas.microsoft.com/office/powerpoint/2010/main" val="121994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AA437-6653-4DE8-B845-4230D75A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24. En la repoblación por repartimientos, se reparten: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CD51D2-8434-406E-819F-E208E69C0E11}"/>
              </a:ext>
            </a:extLst>
          </p:cNvPr>
          <p:cNvSpPr txBox="1"/>
          <p:nvPr/>
        </p:nvSpPr>
        <p:spPr>
          <a:xfrm>
            <a:off x="1743959" y="2309567"/>
            <a:ext cx="7579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ES" sz="3200" dirty="0"/>
              <a:t>Pequeña propiedades de tierra y siervos.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ES" sz="3200" dirty="0"/>
              <a:t>Medianas propiedades de tierra y hombres libres.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ES" sz="3200" dirty="0"/>
              <a:t>Grandes propiedades de tierra y siervos.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ES" sz="3200" dirty="0"/>
              <a:t>Pequeñas propiedades de tierra y hombres libres.</a:t>
            </a:r>
          </a:p>
        </p:txBody>
      </p:sp>
    </p:spTree>
    <p:extLst>
      <p:ext uri="{BB962C8B-B14F-4D97-AF65-F5344CB8AC3E}">
        <p14:creationId xmlns:p14="http://schemas.microsoft.com/office/powerpoint/2010/main" val="3899937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F9427-3238-4FC8-8EBE-B3681900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25. ¿Cómo se llama la asociación de ganaderos que controla los rebaños de oveja merina de Castilla?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89E208-0C90-4AC3-AD15-4F7FA60A3508}"/>
              </a:ext>
            </a:extLst>
          </p:cNvPr>
          <p:cNvSpPr txBox="1"/>
          <p:nvPr/>
        </p:nvSpPr>
        <p:spPr>
          <a:xfrm>
            <a:off x="1809946" y="2639505"/>
            <a:ext cx="7814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 err="1"/>
              <a:t>Mista</a:t>
            </a:r>
            <a:r>
              <a:rPr lang="es-ES" sz="3200" dirty="0"/>
              <a:t>.</a:t>
            </a:r>
          </a:p>
          <a:p>
            <a:pPr marL="514350" indent="-514350" algn="just">
              <a:buAutoNum type="alphaLcParenR"/>
            </a:pPr>
            <a:r>
              <a:rPr lang="es-ES" sz="3200" dirty="0" err="1"/>
              <a:t>Musta</a:t>
            </a:r>
            <a:r>
              <a:rPr lang="es-ES" sz="3200" dirty="0"/>
              <a:t>.</a:t>
            </a:r>
          </a:p>
          <a:p>
            <a:pPr marL="514350" indent="-514350" algn="just">
              <a:buAutoNum type="alphaLcParenR"/>
            </a:pPr>
            <a:r>
              <a:rPr lang="es-ES" sz="3200" dirty="0" err="1"/>
              <a:t>Mosta</a:t>
            </a:r>
            <a:r>
              <a:rPr lang="es-ES" sz="3200" dirty="0"/>
              <a:t>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Mesta.</a:t>
            </a:r>
          </a:p>
        </p:txBody>
      </p:sp>
    </p:spTree>
    <p:extLst>
      <p:ext uri="{BB962C8B-B14F-4D97-AF65-F5344CB8AC3E}">
        <p14:creationId xmlns:p14="http://schemas.microsoft.com/office/powerpoint/2010/main" val="386847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11F99-01C6-4BBB-97EB-1AACAF94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26. ¿Para qué servían las Cortes en Castilla?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EC51D0-4994-4FFB-B68D-A6C947AE5EBF}"/>
              </a:ext>
            </a:extLst>
          </p:cNvPr>
          <p:cNvSpPr txBox="1"/>
          <p:nvPr/>
        </p:nvSpPr>
        <p:spPr>
          <a:xfrm>
            <a:off x="2347274" y="1828800"/>
            <a:ext cx="7616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Hacer leyes.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Dirigir al ejército.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Recaudar impuestos.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Votar los impuestos solicitados por el rey.</a:t>
            </a:r>
          </a:p>
        </p:txBody>
      </p:sp>
    </p:spTree>
    <p:extLst>
      <p:ext uri="{BB962C8B-B14F-4D97-AF65-F5344CB8AC3E}">
        <p14:creationId xmlns:p14="http://schemas.microsoft.com/office/powerpoint/2010/main" val="121508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5F8A6-91E9-47C6-9AF4-B83EC646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27. ¿Qué quiere decir ganadería trashumante? ¿Qué es un cañada?</a:t>
            </a:r>
          </a:p>
        </p:txBody>
      </p:sp>
    </p:spTree>
    <p:extLst>
      <p:ext uri="{BB962C8B-B14F-4D97-AF65-F5344CB8AC3E}">
        <p14:creationId xmlns:p14="http://schemas.microsoft.com/office/powerpoint/2010/main" val="3151202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46DA2-22C1-49EE-951D-EFA18307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28. ¿Qué instituciones controlaban el gobierno mientras no había Cortes en la Corona de Aragón?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738E60-376F-474B-B7CE-D1816F202EFA}"/>
              </a:ext>
            </a:extLst>
          </p:cNvPr>
          <p:cNvSpPr txBox="1"/>
          <p:nvPr/>
        </p:nvSpPr>
        <p:spPr>
          <a:xfrm>
            <a:off x="1536569" y="2092751"/>
            <a:ext cx="8568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La Hacienda.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La Generalidad.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El Justicia.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El Consulado del Mar</a:t>
            </a:r>
          </a:p>
        </p:txBody>
      </p:sp>
    </p:spTree>
    <p:extLst>
      <p:ext uri="{BB962C8B-B14F-4D97-AF65-F5344CB8AC3E}">
        <p14:creationId xmlns:p14="http://schemas.microsoft.com/office/powerpoint/2010/main" val="326827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3D96A-77E0-4749-8BA7-681A7FF9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¿Cuál de estos reinos no se originó en los Pirineos?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DC3434-5DC3-4434-99F0-C5D44AC75C37}"/>
              </a:ext>
            </a:extLst>
          </p:cNvPr>
          <p:cNvSpPr txBox="1"/>
          <p:nvPr/>
        </p:nvSpPr>
        <p:spPr>
          <a:xfrm>
            <a:off x="1800520" y="2290713"/>
            <a:ext cx="8371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Condados catalanes.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Condado de Aragón.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Condados de Sobrarbe y Ribagorza.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Reino de Pamplona/Navarra.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El reino Asturleonés.</a:t>
            </a:r>
          </a:p>
        </p:txBody>
      </p:sp>
    </p:spTree>
    <p:extLst>
      <p:ext uri="{BB962C8B-B14F-4D97-AF65-F5344CB8AC3E}">
        <p14:creationId xmlns:p14="http://schemas.microsoft.com/office/powerpoint/2010/main" val="1960762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4C366-3220-48AF-B888-5D37832B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29. ¿Qué relación tiene la expansión aragonesa por el Mediterráneo con el aumento del comercio y artesanía en la Corona?</a:t>
            </a:r>
          </a:p>
        </p:txBody>
      </p:sp>
    </p:spTree>
    <p:extLst>
      <p:ext uri="{BB962C8B-B14F-4D97-AF65-F5344CB8AC3E}">
        <p14:creationId xmlns:p14="http://schemas.microsoft.com/office/powerpoint/2010/main" val="360204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2CE5E-5FAF-4618-9294-982841F2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30. ¿Quiénes fueron los almogávares?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683E05-8A1A-42FB-959B-4CA7E91175EC}"/>
              </a:ext>
            </a:extLst>
          </p:cNvPr>
          <p:cNvSpPr txBox="1"/>
          <p:nvPr/>
        </p:nvSpPr>
        <p:spPr>
          <a:xfrm>
            <a:off x="1715678" y="2300140"/>
            <a:ext cx="8361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s-ES" dirty="0"/>
              <a:t>Mercenarios de la Corona de Aragón que conquistaron Atenas.</a:t>
            </a:r>
          </a:p>
          <a:p>
            <a:pPr marL="342900" indent="-342900" algn="just">
              <a:buAutoNum type="alphaLcParenR"/>
            </a:pPr>
            <a:r>
              <a:rPr lang="es-ES" dirty="0"/>
              <a:t>Musulmanes derrotados en la batalla de Navas de Tolosa.</a:t>
            </a:r>
          </a:p>
          <a:p>
            <a:pPr marL="342900" indent="-342900" algn="just">
              <a:buAutoNum type="alphaLcParenR"/>
            </a:pPr>
            <a:r>
              <a:rPr lang="es-ES" dirty="0"/>
              <a:t>Comerciantes aragoneses del Mediterráneo.</a:t>
            </a:r>
          </a:p>
          <a:p>
            <a:pPr algn="just"/>
            <a:endParaRPr lang="es-ES" dirty="0"/>
          </a:p>
          <a:p>
            <a:pPr marL="342900" indent="-342900" algn="just">
              <a:buAutoNum type="alphaLcParenR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9960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501A8-E795-4D9E-AEA7-BED51A72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31. ¿Cuál de estos territorios fue conquistado por el rey Pedro III en 1282?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730904-A4DD-4E2B-A709-CFE56351DB19}"/>
              </a:ext>
            </a:extLst>
          </p:cNvPr>
          <p:cNvSpPr txBox="1"/>
          <p:nvPr/>
        </p:nvSpPr>
        <p:spPr>
          <a:xfrm>
            <a:off x="1743959" y="2432115"/>
            <a:ext cx="7324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Nápoles.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Cerdeña.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Las Islas Baleares.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Sicilia.</a:t>
            </a:r>
          </a:p>
        </p:txBody>
      </p:sp>
    </p:spTree>
    <p:extLst>
      <p:ext uri="{BB962C8B-B14F-4D97-AF65-F5344CB8AC3E}">
        <p14:creationId xmlns:p14="http://schemas.microsoft.com/office/powerpoint/2010/main" val="244262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06253-935D-49C2-8AF9-15C27F5D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32. ¿Cuál de estos territorios, fue conquistado por un rey aragonés en el siglo XV?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8871AE-43B6-44E8-A9BA-36D940BC381E}"/>
              </a:ext>
            </a:extLst>
          </p:cNvPr>
          <p:cNvSpPr txBox="1"/>
          <p:nvPr/>
        </p:nvSpPr>
        <p:spPr>
          <a:xfrm>
            <a:off x="2196445" y="2828041"/>
            <a:ext cx="6570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Sicilia.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Cerdeña.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Nápoles.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Menorca.</a:t>
            </a:r>
          </a:p>
        </p:txBody>
      </p:sp>
    </p:spTree>
    <p:extLst>
      <p:ext uri="{BB962C8B-B14F-4D97-AF65-F5344CB8AC3E}">
        <p14:creationId xmlns:p14="http://schemas.microsoft.com/office/powerpoint/2010/main" val="282796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59F57-7CD6-481A-BDEA-F3D41E5A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33. ¿Cómo accedió la dinastía Trastámara a la Corona de Castilla en el siglo XIV?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5A2BBF-E334-439D-AF3A-034328E01816}"/>
              </a:ext>
            </a:extLst>
          </p:cNvPr>
          <p:cNvSpPr txBox="1"/>
          <p:nvPr/>
        </p:nvSpPr>
        <p:spPr>
          <a:xfrm>
            <a:off x="1489435" y="2281287"/>
            <a:ext cx="8729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Por el compromiso de Caspe.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Por herencia.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Por revueltas sociales.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Por guerra civil entre nobles.</a:t>
            </a:r>
          </a:p>
        </p:txBody>
      </p:sp>
    </p:spTree>
    <p:extLst>
      <p:ext uri="{BB962C8B-B14F-4D97-AF65-F5344CB8AC3E}">
        <p14:creationId xmlns:p14="http://schemas.microsoft.com/office/powerpoint/2010/main" val="16007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D66C4-5DD4-4009-ACF1-63CD51AF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34. ¿Cómo accedió la dinastía Trastámara a la Corona de Aragón?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D03CC-386E-48F9-8424-CE9E2B57F853}"/>
              </a:ext>
            </a:extLst>
          </p:cNvPr>
          <p:cNvSpPr txBox="1"/>
          <p:nvPr/>
        </p:nvSpPr>
        <p:spPr>
          <a:xfrm>
            <a:off x="1731389" y="2281287"/>
            <a:ext cx="8729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Por el compromiso de Caspe.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Por herencia.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Por revueltas sociales.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Por guerra civil entre nobles.</a:t>
            </a:r>
          </a:p>
        </p:txBody>
      </p:sp>
    </p:spTree>
    <p:extLst>
      <p:ext uri="{BB962C8B-B14F-4D97-AF65-F5344CB8AC3E}">
        <p14:creationId xmlns:p14="http://schemas.microsoft.com/office/powerpoint/2010/main" val="2618631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1825C-C041-4A4C-B7EA-1C701747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35. ¿Qué revuelta </a:t>
            </a:r>
            <a:r>
              <a:rPr lang="es-ES" dirty="0" err="1"/>
              <a:t>antiseñorial</a:t>
            </a:r>
            <a:r>
              <a:rPr lang="es-ES" dirty="0"/>
              <a:t> tuvo lugar en la Corona de Castilla?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057BC4-CE19-418F-AE93-D0DF00F32BEA}"/>
              </a:ext>
            </a:extLst>
          </p:cNvPr>
          <p:cNvSpPr txBox="1"/>
          <p:nvPr/>
        </p:nvSpPr>
        <p:spPr>
          <a:xfrm>
            <a:off x="1272619" y="2366128"/>
            <a:ext cx="8295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La revuelta de los payeses.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La lucha entre la Busca y la Biga.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La revuelta </a:t>
            </a:r>
            <a:r>
              <a:rPr lang="es-ES" sz="3200" dirty="0" err="1"/>
              <a:t>irmandiña</a:t>
            </a:r>
            <a:r>
              <a:rPr lang="es-ES" sz="3200" dirty="0"/>
              <a:t>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Los ataques contra los judíos.</a:t>
            </a:r>
          </a:p>
        </p:txBody>
      </p:sp>
    </p:spTree>
    <p:extLst>
      <p:ext uri="{BB962C8B-B14F-4D97-AF65-F5344CB8AC3E}">
        <p14:creationId xmlns:p14="http://schemas.microsoft.com/office/powerpoint/2010/main" val="3217688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0D194-8771-405B-B60C-D69D36DF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36. ¿Qué conquistas llevo Castilla en el siglo XV?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17A7AE-977A-4313-8577-AA12EF1483AB}"/>
              </a:ext>
            </a:extLst>
          </p:cNvPr>
          <p:cNvSpPr txBox="1"/>
          <p:nvPr/>
        </p:nvSpPr>
        <p:spPr>
          <a:xfrm>
            <a:off x="1875934" y="2234153"/>
            <a:ext cx="7484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Nápoles.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Islas Baleares.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Islas Canarias.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Malta.</a:t>
            </a:r>
          </a:p>
        </p:txBody>
      </p:sp>
    </p:spTree>
    <p:extLst>
      <p:ext uri="{BB962C8B-B14F-4D97-AF65-F5344CB8AC3E}">
        <p14:creationId xmlns:p14="http://schemas.microsoft.com/office/powerpoint/2010/main" val="3540231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C71E9-42A7-4401-865E-331001F8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37. ¿En cuáles de estos conflictos finalizó con la sentencia arbitral de Guadalupe en 1486?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E34D98-9CFD-413E-8AC7-A39877D5161E}"/>
              </a:ext>
            </a:extLst>
          </p:cNvPr>
          <p:cNvSpPr txBox="1"/>
          <p:nvPr/>
        </p:nvSpPr>
        <p:spPr>
          <a:xfrm>
            <a:off x="1989056" y="2460396"/>
            <a:ext cx="7805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a) Guerra civil de Barcelona.</a:t>
            </a:r>
          </a:p>
          <a:p>
            <a:pPr algn="just"/>
            <a:r>
              <a:rPr lang="es-ES" sz="2800" dirty="0"/>
              <a:t>b) Revuelta </a:t>
            </a:r>
            <a:r>
              <a:rPr lang="es-ES" sz="2800" dirty="0" err="1"/>
              <a:t>irmandiña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/>
              <a:t>c) Guerra civil castellana.</a:t>
            </a:r>
          </a:p>
          <a:p>
            <a:pPr algn="just"/>
            <a:r>
              <a:rPr lang="es-ES" sz="2800" dirty="0"/>
              <a:t>d) Conflicto de los payeses de </a:t>
            </a:r>
            <a:r>
              <a:rPr lang="es-ES" sz="2800" dirty="0" err="1"/>
              <a:t>Remensa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131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EE59D-005E-4782-A96D-FA488FE9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38. ¿Qué es el arte mudéjar?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21B17F-0192-4609-93D5-AD3028F2AE02}"/>
              </a:ext>
            </a:extLst>
          </p:cNvPr>
          <p:cNvSpPr txBox="1"/>
          <p:nvPr/>
        </p:nvSpPr>
        <p:spPr>
          <a:xfrm>
            <a:off x="688157" y="2215299"/>
            <a:ext cx="10294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Arte realizado por cristianos que habían huido de Al-Ándalus.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Arte realizado en el reino de Asturias.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Arte realizado por los cristianos en </a:t>
            </a:r>
            <a:r>
              <a:rPr lang="es-ES" sz="3200" dirty="0" err="1"/>
              <a:t>Ál</a:t>
            </a:r>
            <a:r>
              <a:rPr lang="es-ES" sz="3200" dirty="0"/>
              <a:t>-Ándalus.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Arte realizado por musulmanes que se habían quedado en los reinos cristianos.</a:t>
            </a:r>
          </a:p>
        </p:txBody>
      </p:sp>
    </p:spTree>
    <p:extLst>
      <p:ext uri="{BB962C8B-B14F-4D97-AF65-F5344CB8AC3E}">
        <p14:creationId xmlns:p14="http://schemas.microsoft.com/office/powerpoint/2010/main" val="414125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91A3F-8DD2-4823-A21F-582E5A67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3. ¿Qué batalla origina la resistencia cristiana en la cordillera cantábrica y la formación del reino de Asturias en el 722?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B82A2-3A11-49E7-9CCF-3CC7700117AB}"/>
              </a:ext>
            </a:extLst>
          </p:cNvPr>
          <p:cNvSpPr txBox="1"/>
          <p:nvPr/>
        </p:nvSpPr>
        <p:spPr>
          <a:xfrm>
            <a:off x="1366887" y="2479249"/>
            <a:ext cx="8625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Batalla de Cangas de Onís.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Batalla de Covadonga.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Batalla de las Navas de Tolosa.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Batalla de </a:t>
            </a:r>
            <a:r>
              <a:rPr lang="es-ES" sz="3200" dirty="0" err="1"/>
              <a:t>Alcoraz</a:t>
            </a:r>
            <a:r>
              <a:rPr lang="es-E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97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E12F6-D642-409D-9FA8-D881A6FE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39. ¿Qué es el arte mozárabe?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7B2D9-EB84-4B1E-8A6A-55037FC784C7}"/>
              </a:ext>
            </a:extLst>
          </p:cNvPr>
          <p:cNvSpPr txBox="1"/>
          <p:nvPr/>
        </p:nvSpPr>
        <p:spPr>
          <a:xfrm>
            <a:off x="688157" y="2215299"/>
            <a:ext cx="10294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3200" dirty="0"/>
              <a:t>Arte realizado por cristianos que habían huido de Al-Ándalus.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Arte realizado en el reino de Asturias.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Arte realizado por los cristianos en </a:t>
            </a:r>
            <a:r>
              <a:rPr lang="es-ES" sz="3200" dirty="0" err="1"/>
              <a:t>Ál</a:t>
            </a:r>
            <a:r>
              <a:rPr lang="es-ES" sz="3200" dirty="0"/>
              <a:t>-Ándalus.</a:t>
            </a:r>
          </a:p>
          <a:p>
            <a:pPr marL="514350" indent="-514350" algn="just">
              <a:buAutoNum type="alphaLcParenR"/>
            </a:pPr>
            <a:r>
              <a:rPr lang="es-ES" sz="3200" dirty="0"/>
              <a:t>Arte realizado por musulmanes que se habían quedado en los reinos cristianos.</a:t>
            </a:r>
          </a:p>
        </p:txBody>
      </p:sp>
    </p:spTree>
    <p:extLst>
      <p:ext uri="{BB962C8B-B14F-4D97-AF65-F5344CB8AC3E}">
        <p14:creationId xmlns:p14="http://schemas.microsoft.com/office/powerpoint/2010/main" val="3660742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6CF26B2-D06B-49F4-8C60-4520CDE4040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69729" y="354738"/>
            <a:ext cx="2648371" cy="3967597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7F6969-C35E-47A8-A3E2-DC3E731D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40. ¿Cuáles de estas imágenes son arte mudéjar?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4F7F1F-3489-40E6-875B-2831104B29A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0041" y="1492086"/>
            <a:ext cx="2659472" cy="162892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0AB850-B720-41FF-B882-A393AAE4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759" y="316566"/>
            <a:ext cx="2646677" cy="39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F6ACCD4D-49D0-42AC-8F4B-4916228E010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225269" y="1305930"/>
            <a:ext cx="2648372" cy="204586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59E81-2C4C-499E-8F01-2678A581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Noble de origen visigodo que organiza la resistencia cristiana en Asturias: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F43874-AC4A-4266-B3AA-653954492DA0}"/>
              </a:ext>
            </a:extLst>
          </p:cNvPr>
          <p:cNvSpPr txBox="1"/>
          <p:nvPr/>
        </p:nvSpPr>
        <p:spPr>
          <a:xfrm>
            <a:off x="2243579" y="2498103"/>
            <a:ext cx="74943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s-ES" sz="4400" dirty="0"/>
              <a:t>Alfonso I</a:t>
            </a:r>
          </a:p>
          <a:p>
            <a:pPr marL="742950" indent="-742950" algn="just">
              <a:buAutoNum type="alphaLcParenR"/>
            </a:pPr>
            <a:r>
              <a:rPr lang="es-ES" sz="4400" dirty="0"/>
              <a:t>Ramiro I</a:t>
            </a:r>
          </a:p>
          <a:p>
            <a:pPr marL="742950" indent="-742950" algn="just">
              <a:buAutoNum type="alphaLcParenR"/>
            </a:pPr>
            <a:r>
              <a:rPr lang="es-ES" sz="4400" dirty="0"/>
              <a:t>Gonzalo.</a:t>
            </a:r>
          </a:p>
          <a:p>
            <a:pPr marL="742950" indent="-742950" algn="just">
              <a:buAutoNum type="alphaLcParenR"/>
            </a:pPr>
            <a:r>
              <a:rPr lang="es-ES" sz="4400" dirty="0"/>
              <a:t>Pelayo.</a:t>
            </a:r>
          </a:p>
        </p:txBody>
      </p:sp>
    </p:spTree>
    <p:extLst>
      <p:ext uri="{BB962C8B-B14F-4D97-AF65-F5344CB8AC3E}">
        <p14:creationId xmlns:p14="http://schemas.microsoft.com/office/powerpoint/2010/main" val="136907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9A7AD-BB3C-48C9-B824-F9372CA5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¿Por qué el concepto de Reconquista no está bien empleado?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2606C3-B15E-43FE-8859-C66E20B704D1}"/>
              </a:ext>
            </a:extLst>
          </p:cNvPr>
          <p:cNvSpPr txBox="1"/>
          <p:nvPr/>
        </p:nvSpPr>
        <p:spPr>
          <a:xfrm>
            <a:off x="1602557" y="2413262"/>
            <a:ext cx="8295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Los cristianos que se expanden eran descendientes directos de los visigodos.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cristianos que se expanden eran visigodos que recuperaban sus tierras.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cristianos que se expanden nunca habían poseído los territorios ocupados por los musulmanes.</a:t>
            </a: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600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0AF87-36C4-413C-9D88-C8009C30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6. ¿Por qué fue diferente el origen cristiano de los Pirineos que el de la Cordillera Cantábrica?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C83C0A-0E40-4671-BEB9-F728C0212732}"/>
              </a:ext>
            </a:extLst>
          </p:cNvPr>
          <p:cNvSpPr txBox="1"/>
          <p:nvPr/>
        </p:nvSpPr>
        <p:spPr>
          <a:xfrm>
            <a:off x="1055802" y="2064470"/>
            <a:ext cx="9275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Los núcleos de resistencia cristiana en los Pirineos se formaron de forma autóctona.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núcleos de resistencia cristiana en los Pirineos se formaron con ayuda de los Asturleoneses.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núcleos de resistencia cristiana en los Pirineos se formaron gracias a la ayuda de los francos/carolingios.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núcleos de resistencia cristiana en los Pirineos se formaron gracias a la ayuda de los ostrogodos.</a:t>
            </a:r>
          </a:p>
        </p:txBody>
      </p:sp>
    </p:spTree>
    <p:extLst>
      <p:ext uri="{BB962C8B-B14F-4D97-AF65-F5344CB8AC3E}">
        <p14:creationId xmlns:p14="http://schemas.microsoft.com/office/powerpoint/2010/main" val="179246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71C3D-4D47-4FCC-A9C8-0F50060C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7. ¿Qué se conoce como Marca Hispánica?</a:t>
            </a:r>
          </a:p>
        </p:txBody>
      </p:sp>
    </p:spTree>
    <p:extLst>
      <p:ext uri="{BB962C8B-B14F-4D97-AF65-F5344CB8AC3E}">
        <p14:creationId xmlns:p14="http://schemas.microsoft.com/office/powerpoint/2010/main" val="29109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E206A-1F01-4303-8D23-6D2354D2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8. ¿Por qué el reino de Asturias pasa a llamarse reino de León?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30891E-531C-48EC-9429-A2C31ABDD3C6}"/>
              </a:ext>
            </a:extLst>
          </p:cNvPr>
          <p:cNvSpPr txBox="1"/>
          <p:nvPr/>
        </p:nvSpPr>
        <p:spPr>
          <a:xfrm>
            <a:off x="1621410" y="2187019"/>
            <a:ext cx="81070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s-ES" sz="2800" dirty="0"/>
              <a:t>Asturias fue conquistada por los habitantes de León.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Asturias y León son dos reinos que no han tenido relación.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reyes deciden el cambio de nombre porque infunde más miedo a los musulmanes.</a:t>
            </a:r>
          </a:p>
          <a:p>
            <a:pPr marL="514350" indent="-514350" algn="just">
              <a:buAutoNum type="alphaLcParenR"/>
            </a:pPr>
            <a:r>
              <a:rPr lang="es-ES" sz="2800" dirty="0"/>
              <a:t>Los reyes cambian la capital del reino de la ciudad de Oviedo a la ciudad de León.</a:t>
            </a:r>
          </a:p>
        </p:txBody>
      </p:sp>
    </p:spTree>
    <p:extLst>
      <p:ext uri="{BB962C8B-B14F-4D97-AF65-F5344CB8AC3E}">
        <p14:creationId xmlns:p14="http://schemas.microsoft.com/office/powerpoint/2010/main" val="338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Panorámica</PresentationFormat>
  <Paragraphs>189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Tema de Office</vt:lpstr>
      <vt:lpstr>Repaso de los reinos cristianos</vt:lpstr>
      <vt:lpstr>1. ¿Cuáles son las dos zonas en las que tienen su origen la resistencia cristiana en la península?</vt:lpstr>
      <vt:lpstr>2. ¿Cuál de estos reinos no se originó en los Pirineos?</vt:lpstr>
      <vt:lpstr>3. ¿Qué batalla origina la resistencia cristiana en la cordillera cantábrica y la formación del reino de Asturias en el 722?</vt:lpstr>
      <vt:lpstr>4. Noble de origen visigodo que organiza la resistencia cristiana en Asturias:</vt:lpstr>
      <vt:lpstr>5. ¿Por qué el concepto de Reconquista no está bien empleado?</vt:lpstr>
      <vt:lpstr>6. ¿Por qué fue diferente el origen cristiano de los Pirineos que el de la Cordillera Cantábrica?</vt:lpstr>
      <vt:lpstr>7. ¿Qué se conoce como Marca Hispánica?</vt:lpstr>
      <vt:lpstr>8. ¿Por qué el reino de Asturias pasa a llamarse reino de León?</vt:lpstr>
      <vt:lpstr>9. El condado de Castilla pertenecía en su origen a….</vt:lpstr>
      <vt:lpstr>10. El conde que hace que Castilla sea hereditaria y se independiza del reino de León en el 951 d.C. fue…</vt:lpstr>
      <vt:lpstr>11. En el año 1035, Castilla se convierte en reino propio con…</vt:lpstr>
      <vt:lpstr>12. El reino de Castilla y el reino de León se unen definitivamente….</vt:lpstr>
      <vt:lpstr>13. Sancho III de Navarra reparte los siguientes territorios entre sus hijos:</vt:lpstr>
      <vt:lpstr>14. Aragón, en su origen fue…</vt:lpstr>
      <vt:lpstr>15. ¿Por qué fue famoso Sancho Ramírez?</vt:lpstr>
      <vt:lpstr>16. ¿Qué rey aragonés conquistó la ciudad de Zaragoza en el 1118? </vt:lpstr>
      <vt:lpstr>17. ¿Cuál de estos lugares no perteneció a la Corona de Aragón en su expansión por el Mediterráneo? </vt:lpstr>
      <vt:lpstr>18. ¿Qué institución defendía los fueron aragoneses y fue única del reino de Aragón? </vt:lpstr>
      <vt:lpstr>19. ¿Qué fue el compromiso de Caspe del año 1412? </vt:lpstr>
      <vt:lpstr>20. ¿Con qué matrimonio se forma la Corona de Aragón?</vt:lpstr>
      <vt:lpstr>21. Une cada fase de la conquista cristiana con sus conquistas.</vt:lpstr>
      <vt:lpstr>22. La repoblación por presura o apriso consiste en:</vt:lpstr>
      <vt:lpstr>23. En la repoblación concejil, tienen mucha importancia:</vt:lpstr>
      <vt:lpstr>24. En la repoblación por repartimientos, se reparten:</vt:lpstr>
      <vt:lpstr>25. ¿Cómo se llama la asociación de ganaderos que controla los rebaños de oveja merina de Castilla?</vt:lpstr>
      <vt:lpstr>26. ¿Para qué servían las Cortes en Castilla?</vt:lpstr>
      <vt:lpstr>27. ¿Qué quiere decir ganadería trashumante? ¿Qué es un cañada?</vt:lpstr>
      <vt:lpstr>28. ¿Qué instituciones controlaban el gobierno mientras no había Cortes en la Corona de Aragón?</vt:lpstr>
      <vt:lpstr>29. ¿Qué relación tiene la expansión aragonesa por el Mediterráneo con el aumento del comercio y artesanía en la Corona?</vt:lpstr>
      <vt:lpstr>30. ¿Quiénes fueron los almogávares? </vt:lpstr>
      <vt:lpstr>31. ¿Cuál de estos territorios fue conquistado por el rey Pedro III en 1282?</vt:lpstr>
      <vt:lpstr>32. ¿Cuál de estos territorios, fue conquistado por un rey aragonés en el siglo XV?</vt:lpstr>
      <vt:lpstr>33. ¿Cómo accedió la dinastía Trastámara a la Corona de Castilla en el siglo XIV?</vt:lpstr>
      <vt:lpstr>34. ¿Cómo accedió la dinastía Trastámara a la Corona de Aragón?</vt:lpstr>
      <vt:lpstr>35. ¿Qué revuelta antiseñorial tuvo lugar en la Corona de Castilla?</vt:lpstr>
      <vt:lpstr>36. ¿Qué conquistas llevo Castilla en el siglo XV?</vt:lpstr>
      <vt:lpstr>37. ¿En cuáles de estos conflictos finalizó con la sentencia arbitral de Guadalupe en 1486?</vt:lpstr>
      <vt:lpstr>38. ¿Qué es el arte mudéjar?</vt:lpstr>
      <vt:lpstr>39. ¿Qué es el arte mozárabe?</vt:lpstr>
      <vt:lpstr>40. ¿Cuáles de estas imágenes son arte mudéjar?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de los reinos cristianos</dc:title>
  <dc:creator>Andres López Morillas</dc:creator>
  <cp:lastModifiedBy>Andres López Morillas</cp:lastModifiedBy>
  <cp:revision>1</cp:revision>
  <dcterms:created xsi:type="dcterms:W3CDTF">2019-04-07T15:19:11Z</dcterms:created>
  <dcterms:modified xsi:type="dcterms:W3CDTF">2019-04-07T15:19:34Z</dcterms:modified>
</cp:coreProperties>
</file>