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5143500" type="screen16x9"/>
  <p:notesSz cx="6858000" cy="9144000"/>
  <p:embeddedFontLst>
    <p:embeddedFont>
      <p:font typeface="Lato" charset="0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1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f9f997a2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f9f997a2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9f997a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f9f997a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f9f997a2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f9f997a2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40ffe0c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40ffe0c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40ffe0c8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40ffe0c8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420f73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420f736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420f736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420f736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40ffe0c8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40ffe0c8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0ffe0c8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0ffe0c8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40ffe0c8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40ffe0c8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f826d4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f826d4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40ffe0c8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40ffe0c8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40ffe0c8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40ffe0c8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f9f997a2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f9f997a2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40ffe0c8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40ffe0c8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f9f997a2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f9f997a2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f9f997a2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f9f997a2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f9f997a2e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f9f997a2e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42b00b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42b00b4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42b00b4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42b00b4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42b00b40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42b00b40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0ffe0c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0ffe0c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42b00b40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642b00b40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f9f997a2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f9f997a2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f9f997a2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f9f997a2e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4f9f997a2e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4f9f997a2e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f9f997a2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f9f997a2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f9f997a2e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f9f997a2e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40ffe0c8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640ffe0c8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40ffe0c8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40ffe0c84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4f9f997a2e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4f9f997a2e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f9f997a2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f9f997a2e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9f997a2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f9f997a2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f9f997a2e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f9f997a2e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4f9f997a2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4f9f997a2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4f9f997a2e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4f9f997a2e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4f9f997a2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4f9f997a2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4f9f997a2e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4f9f997a2e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4f9f997a2e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4f9f997a2e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4f9f997a2e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4f9f997a2e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4f9f997a2e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4f9f997a2e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4f143904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4f143904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4f9f997a2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4f9f997a2e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0ffe0c8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0ffe0c8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f143904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f1439048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4f9f997a2e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4f9f997a2e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4f143904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4f1439048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4f9f997a2e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4f9f997a2e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4f1439048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4f1439048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4f9f997a2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4f9f997a2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4f9f997a2e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4f9f997a2e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4f9f997a2e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4f9f997a2e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4f9f997a2e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4f9f997a2e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4f9f997a2e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4f9f997a2e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0ffe0c8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0ffe0c8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4f143904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4f143904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4f9f997a2e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4f9f997a2e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4f9f997a2e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4f9f997a2e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4f1439048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4f1439048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4f9f997a2e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4f9f997a2e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4f9f997a2e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4f9f997a2e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4f9f997a2e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4f9f997a2e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4f9f997a2e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4f9f997a2e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4f1439048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4f1439048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4f9f997a2e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4f9f997a2e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40ffe0c8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40ffe0c8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4f1439048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4f1439048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4f9f997a2e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4f9f997a2e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6420f7364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6420f7364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6420f736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6420f736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4f9f997a2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4f9f997a2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4f9f997a2e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4f9f997a2e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4f9f997a2e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4f9f997a2e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4f9f997a2e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4f9f997a2e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4f9f997a2e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4f9f997a2e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4f9f997a2e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4f9f997a2e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9f997a2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f9f997a2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4f9f997a2e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4f9f997a2e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4f9f997a2e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4f9f997a2e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640ffe0c84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640ffe0c84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640ffe0c84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640ffe0c84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640ffe0c8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640ffe0c8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640ffe0c84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640ffe0c84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4f9f997a2e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4f9f997a2e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4f9f997a2e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4f9f997a2e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4f9f997a2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4f9f997a2e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4f9f997a2e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4f9f997a2e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f9f997a2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f9f997a2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b2bc9392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2b2bc9392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rgalgora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answerthepublic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rgalgora.com/buscar-palabras-clave/" TargetMode="External"/><Relationship Id="rId4" Type="http://schemas.openxmlformats.org/officeDocument/2006/relationships/hyperlink" Target="https://youtu.be/tCpvOHSJWx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bit.ly/33RRJ6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it.ly/pautas-redaccion-seo-rgalgor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upport.google.com/youtube/answer/6390658?hl=es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Google Shape;56;p1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358116" y="3232728"/>
            <a:ext cx="2427755" cy="10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95525" y="340500"/>
            <a:ext cx="8368500" cy="26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TALLER EN CATEDU </a:t>
            </a:r>
            <a:endParaRPr sz="1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SEO PARA BLOGGERS</a:t>
            </a:r>
            <a:endParaRPr sz="36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ENAMORA A GOOGLE CON TU BLOG EDUCATIVO</a:t>
            </a:r>
            <a:endParaRPr sz="36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2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0" name="Google Shape;190;p2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87750" y="346250"/>
            <a:ext cx="83685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“PALABRA O CONJUNTO DE PALABRAS QUE UTILIZAMOS LOS USUARIOS EN UN BUSCADOR COMO GOOGLE PARA ENCONTRAR LA INFORMACIÓN QUE DESEAMOS”</a:t>
            </a: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1760725" y="4451075"/>
            <a:ext cx="1238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8025" y="1952854"/>
            <a:ext cx="5039226" cy="2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2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TIPOLOGÍA DE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CLAVE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1760725" y="4451075"/>
            <a:ext cx="1188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2308875" y="857950"/>
            <a:ext cx="4530424" cy="33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2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2" name="Google Shape;222;p2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TIPOLOGÍA DE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CLAVE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548150" y="1029850"/>
            <a:ext cx="81723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GENERAL O DE KEYWORD EXACTA</a:t>
            </a:r>
            <a:r>
              <a:rPr lang="es"/>
              <a:t>:  </a:t>
            </a:r>
            <a:r>
              <a:rPr lang="es" b="1">
                <a:solidFill>
                  <a:srgbClr val="FF9900"/>
                </a:solidFill>
              </a:rPr>
              <a:t>CENTRO EDUCATIVO</a:t>
            </a:r>
            <a:endParaRPr b="1">
              <a:solidFill>
                <a:srgbClr val="FF99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LSI:</a:t>
            </a:r>
            <a:r>
              <a:rPr lang="es"/>
              <a:t> </a:t>
            </a:r>
            <a:r>
              <a:rPr lang="es" b="1">
                <a:solidFill>
                  <a:srgbClr val="FF9900"/>
                </a:solidFill>
              </a:rPr>
              <a:t>CENTRO EDUCATIVO EN ARAGÓN</a:t>
            </a:r>
            <a:endParaRPr b="1">
              <a:solidFill>
                <a:srgbClr val="FF99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LONG TAIL:</a:t>
            </a:r>
            <a:r>
              <a:rPr lang="es"/>
              <a:t> </a:t>
            </a:r>
            <a:r>
              <a:rPr lang="es" b="1">
                <a:solidFill>
                  <a:srgbClr val="FF9900"/>
                </a:solidFill>
              </a:rPr>
              <a:t>CENTRO EDUCATIVO EN ARAGÓN DE ACTIVIDADES COMERCIALES</a:t>
            </a:r>
            <a:endParaRPr b="1">
              <a:solidFill>
                <a:srgbClr val="FF9900"/>
              </a:solidFill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555000" y="2320850"/>
            <a:ext cx="1917700" cy="19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9" name="Google Shape;239;p2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240850" y="348825"/>
            <a:ext cx="5735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¿POR QUÉ ES IMPORTANTE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LA INTENCIÓN DE BÚSQUEDA?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2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1760725" y="4451063"/>
            <a:ext cx="955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6017900" y="844150"/>
            <a:ext cx="23812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2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4" name="Google Shape;254;p2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INTENCIÓN DE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BÚSQUEDA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2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TRANSACCIONAL, COMERCIAL, DIRECTA, INFORMACIONAL, ETC. </a:t>
            </a:r>
            <a:r>
              <a:rPr lang="es"/>
              <a:t>:  </a:t>
            </a:r>
            <a:r>
              <a:rPr lang="es" b="1">
                <a:solidFill>
                  <a:srgbClr val="FF9900"/>
                </a:solidFill>
              </a:rPr>
              <a:t>¿DÓNDE PUEDO ESTUDIAR EL GRADO DE XXX?</a:t>
            </a:r>
            <a:endParaRPr b="1">
              <a:solidFill>
                <a:srgbClr val="FF99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QUICK ANSWER:</a:t>
            </a:r>
            <a:r>
              <a:rPr lang="es"/>
              <a:t> </a:t>
            </a:r>
            <a:r>
              <a:rPr lang="es" b="1">
                <a:solidFill>
                  <a:srgbClr val="FF9900"/>
                </a:solidFill>
              </a:rPr>
              <a:t>GOOGLE DA LA RESPUESTA DIRECTA</a:t>
            </a:r>
            <a:endParaRPr b="1">
              <a:solidFill>
                <a:srgbClr val="FF99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FAQS:</a:t>
            </a:r>
            <a:r>
              <a:rPr lang="es"/>
              <a:t> </a:t>
            </a:r>
            <a:r>
              <a:rPr lang="es" b="1">
                <a:solidFill>
                  <a:srgbClr val="FF9900"/>
                </a:solidFill>
              </a:rPr>
              <a:t>FORMATO PREGUNTAS FRECUENTES</a:t>
            </a:r>
            <a:endParaRPr b="1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TABLAS, LISTAS, GUÍAS, MAPAS, MEGAGUÍAS...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2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0" name="Google Shape;270;p2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591725" y="249150"/>
            <a:ext cx="2652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INTENCIÓN DE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BÚSQUEDA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486199" y="356937"/>
            <a:ext cx="3902699" cy="44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2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2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2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91725" y="249150"/>
            <a:ext cx="2387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INTENCIÓN DE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BÚSQUEDA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28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610253" y="249150"/>
            <a:ext cx="3203522" cy="43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oogle Shape;301;p2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2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3" name="Google Shape;303;p2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INTENCIÓN DE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BÚSQUEDA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2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Búsqueda: Banco de imágenes</a:t>
            </a:r>
            <a:endParaRPr/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719900" y="883575"/>
            <a:ext cx="3322250" cy="39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3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0" name="Google Shape;320;p3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INTENCIÓN DE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BÚSQUEDA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Primero crea un listado de palabras clave que consideras que encajan bien con el artículo que quieres desarrollar. 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Cuando te hayas decidido por una de esas palabras clave, realiza la búsqueda en google y analiza qué tipo de resultados arroja. 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❏"/>
            </a:pPr>
            <a:r>
              <a:rPr lang="es">
                <a:solidFill>
                  <a:srgbClr val="434343"/>
                </a:solidFill>
              </a:rPr>
              <a:t>Mira la autoridad de tu competencia, ¿es posible que consigas entrar en el top10?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3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6" name="Google Shape;336;p3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AUTORIDAD DE LA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COMPETENCIA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3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1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Autoridad de la competencia: EXTENSIÓN MOZBAR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8600" y="1504750"/>
            <a:ext cx="6682875" cy="16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40500" y="348825"/>
            <a:ext cx="5036700" cy="3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434343"/>
                </a:solidFill>
              </a:rPr>
              <a:t>ANTES DE METERNOS EN FAENA…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Periodismo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Madrid, Dublín, Roma, Huesca…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AXA, Prisa, Yahoo, Cuatro, Mediaset…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2015 - </a:t>
            </a:r>
            <a:r>
              <a:rPr lang="es" sz="18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www.Rgalgora.com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Otros proyectos: marca personal, cursos...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 términos que me definen: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meditación, Naturaleza, animales, deporte,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viajar y tortilla de patata.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5219825" y="853064"/>
            <a:ext cx="3614775" cy="301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760725" y="4451075"/>
            <a:ext cx="1151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3" name="Google Shape;353;p3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591725" y="249150"/>
            <a:ext cx="8172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AUTORIDAD DE LA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COMPETENCIA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3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548150" y="1029850"/>
            <a:ext cx="81723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Autoridad de la competencia: EXTENSIÓN MOZBAR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63" name="Google Shape;363;p32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028525" y="1416919"/>
            <a:ext cx="5080025" cy="325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p3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3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0" name="Google Shape;370;p3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3"/>
          <p:cNvSpPr txBox="1"/>
          <p:nvPr/>
        </p:nvSpPr>
        <p:spPr>
          <a:xfrm>
            <a:off x="591725" y="249150"/>
            <a:ext cx="81723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HERRAMIENTAS PARA ENCONTRAR 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CLAVE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3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548150" y="1770450"/>
            <a:ext cx="8172300" cy="2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380" name="Google Shape;380;p33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2578125" y="1689150"/>
            <a:ext cx="47434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3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3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7" name="Google Shape;387;p3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4"/>
          <p:cNvSpPr txBox="1"/>
          <p:nvPr/>
        </p:nvSpPr>
        <p:spPr>
          <a:xfrm>
            <a:off x="548150" y="348825"/>
            <a:ext cx="77775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HERRAMIENTA FREE: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KEYWORD SHEETER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3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4"/>
          <p:cNvSpPr txBox="1"/>
          <p:nvPr/>
        </p:nvSpPr>
        <p:spPr>
          <a:xfrm>
            <a:off x="1760725" y="4451075"/>
            <a:ext cx="1185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96" name="Google Shape;396;p34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2412642" y="1404437"/>
            <a:ext cx="4439159" cy="304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Google Shape;401;p3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3" name="Google Shape;403;p3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35"/>
          <p:cNvSpPr txBox="1"/>
          <p:nvPr/>
        </p:nvSpPr>
        <p:spPr>
          <a:xfrm>
            <a:off x="240850" y="348825"/>
            <a:ext cx="87315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EXTENSIÓN: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MOZBAR (FREE)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3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5"/>
          <p:cNvSpPr txBox="1"/>
          <p:nvPr/>
        </p:nvSpPr>
        <p:spPr>
          <a:xfrm>
            <a:off x="1760725" y="4451075"/>
            <a:ext cx="1194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412" name="Google Shape;41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6650" y="1342825"/>
            <a:ext cx="7130451" cy="25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3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3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9" name="Google Shape;419;p3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36"/>
          <p:cNvSpPr txBox="1"/>
          <p:nvPr/>
        </p:nvSpPr>
        <p:spPr>
          <a:xfrm>
            <a:off x="240850" y="348825"/>
            <a:ext cx="44016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AUTOCOMPLETADO</a:t>
            </a: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GOOGLE </a:t>
            </a: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lang="es" sz="24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RELACIONADAS</a:t>
            </a: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TRUCO: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PREFIJO Y SUFIJOS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3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6"/>
          <p:cNvSpPr txBox="1"/>
          <p:nvPr/>
        </p:nvSpPr>
        <p:spPr>
          <a:xfrm>
            <a:off x="1760725" y="4451075"/>
            <a:ext cx="1279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428" name="Google Shape;4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0175" y="412225"/>
            <a:ext cx="4206625" cy="19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3363" y="2412038"/>
            <a:ext cx="45434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3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3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6" name="Google Shape;436;p3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240850" y="33225"/>
            <a:ext cx="87315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HERRAMIENTA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24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ANSWERTHEPUBLIC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37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7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7"/>
          <p:cNvSpPr txBox="1"/>
          <p:nvPr/>
        </p:nvSpPr>
        <p:spPr>
          <a:xfrm>
            <a:off x="1760725" y="4451075"/>
            <a:ext cx="1188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445" name="Google Shape;44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4200" y="506900"/>
            <a:ext cx="4508924" cy="37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3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3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2" name="Google Shape;452;p3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38"/>
          <p:cNvSpPr txBox="1"/>
          <p:nvPr/>
        </p:nvSpPr>
        <p:spPr>
          <a:xfrm>
            <a:off x="265775" y="348825"/>
            <a:ext cx="47340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PLANIFICADOR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PALABRAS CLAVE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Cuenta en google adwords: </a:t>
            </a:r>
            <a:r>
              <a:rPr lang="es" sz="1800">
                <a:solidFill>
                  <a:srgbClr val="FF9900"/>
                </a:solidFill>
              </a:rPr>
              <a:t>https://ads.google.com/intl/es_es/home/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Abrir una cuenta,  no hace falta añadir método de facturación.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7" name="Google Shape;457;p3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8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461" name="Google Shape;46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5151" y="475075"/>
            <a:ext cx="3775124" cy="34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3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3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8" name="Google Shape;468;p3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2" name="Google Shape;472;p39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AHREF: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HERRAMIENTA DE PAGO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3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9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8" name="Google Shape;47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4974" y="998649"/>
            <a:ext cx="5818925" cy="29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4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4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5" name="Google Shape;485;p4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0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AHREF: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HERRAMIENTA DE PAGO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4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0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95" name="Google Shape;495;p40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871425" y="1204636"/>
            <a:ext cx="7694424" cy="20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0" name="Google Shape;500;p4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4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2" name="Google Shape;502;p4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" name="Google Shape;506;p41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AHREF: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HERRAMIENTA DE PAGO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7" name="Google Shape;507;p4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1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11" name="Google Shape;511;p41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2" name="Google Shape;512;p41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758600" y="1233304"/>
            <a:ext cx="7871626" cy="197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14075" y="620000"/>
            <a:ext cx="8030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AHORA QUE YA ME CONOCÉIS…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TAMBIÉN OS QUIERO </a:t>
            </a:r>
            <a:r>
              <a:rPr lang="es" sz="3000" b="1">
                <a:solidFill>
                  <a:srgbClr val="FF9900"/>
                </a:solidFill>
              </a:rPr>
              <a:t>CONOCER</a:t>
            </a:r>
            <a:endParaRPr sz="30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</a:rPr>
              <a:t> UN POCO MÁS</a:t>
            </a:r>
            <a:r>
              <a:rPr lang="es" sz="3000" b="1">
                <a:solidFill>
                  <a:srgbClr val="434343"/>
                </a:solidFill>
              </a:rPr>
              <a:t>...</a:t>
            </a:r>
            <a:endParaRPr sz="3000" b="1">
              <a:solidFill>
                <a:srgbClr val="FF99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4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4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9" name="Google Shape;519;p4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AHREF: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HERRAMIENTA DE PAGO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4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2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28" name="Google Shape;528;p42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29" name="Google Shape;529;p42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1520975" y="913725"/>
            <a:ext cx="7016724" cy="34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4" name="Google Shape;534;p4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4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6" name="Google Shape;536;p4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240850" y="348825"/>
            <a:ext cx="87315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TODA LA INFORMACIÓN EXPLICADA PASO POR PASO Y CON CAPTURAS DE PANTALLA EN: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VÍDEO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r>
              <a:rPr lang="es" sz="1800" u="sng">
                <a:solidFill>
                  <a:schemeClr val="hlink"/>
                </a:solidFill>
                <a:hlinkClick r:id="rId4"/>
              </a:rPr>
              <a:t>https://youtu.be/tCpvOHSJWxE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BLOG</a:t>
            </a:r>
            <a:r>
              <a:rPr lang="es" sz="1800">
                <a:solidFill>
                  <a:srgbClr val="434343"/>
                </a:solidFill>
              </a:rPr>
              <a:t>:  </a:t>
            </a:r>
            <a:r>
              <a:rPr lang="es" sz="1800" u="sng">
                <a:solidFill>
                  <a:schemeClr val="hlink"/>
                </a:solidFill>
                <a:hlinkClick r:id="rId5"/>
              </a:rPr>
              <a:t>https://www.rgalgora.com/buscar-palabras-clave/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1" name="Google Shape;541;p4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3"/>
          <p:cNvPicPr preferRelativeResize="0"/>
          <p:nvPr/>
        </p:nvPicPr>
        <p:blipFill>
          <a:blip r:embed="rId8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3"/>
          <p:cNvSpPr txBox="1"/>
          <p:nvPr/>
        </p:nvSpPr>
        <p:spPr>
          <a:xfrm>
            <a:off x="1760725" y="4451075"/>
            <a:ext cx="1159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Google Shape;549;p4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1" name="Google Shape;551;p4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4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SOLO PARA VÍDEO: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VIDIQ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6" name="Google Shape;556;p4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4"/>
          <p:cNvSpPr txBox="1"/>
          <p:nvPr/>
        </p:nvSpPr>
        <p:spPr>
          <a:xfrm>
            <a:off x="1760725" y="4451075"/>
            <a:ext cx="1267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0" name="Google Shape;560;p44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EXTENSIÓN PARA GOOGLE CHROME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61" name="Google Shape;56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1550" y="1835886"/>
            <a:ext cx="7100924" cy="12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6" name="Google Shape;566;p4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4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8" name="Google Shape;568;p4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2" name="Google Shape;572;p45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SOLO PARA VÍDEO: </a:t>
            </a: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VIDIQ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4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5"/>
          <p:cNvSpPr txBox="1"/>
          <p:nvPr/>
        </p:nvSpPr>
        <p:spPr>
          <a:xfrm>
            <a:off x="1760725" y="4451075"/>
            <a:ext cx="1233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7" name="Google Shape;577;p45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BUSCA EN YOUTUBE VÍDEOS QUE HABLAN DE TU TEMÁTICA Y “ESPÍA” QUÉ ETIQUETAS HAN UTILIZADO PARA SU CANAL Y PARA SU VÍDEO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Google Shape;582;p4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4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4" name="Google Shape;584;p4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p46"/>
          <p:cNvSpPr txBox="1"/>
          <p:nvPr/>
        </p:nvSpPr>
        <p:spPr>
          <a:xfrm>
            <a:off x="240850" y="199325"/>
            <a:ext cx="87315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PRÁCTICAS</a:t>
            </a: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PRIMERA PARTE: 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p4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46"/>
          <p:cNvSpPr txBox="1"/>
          <p:nvPr/>
        </p:nvSpPr>
        <p:spPr>
          <a:xfrm>
            <a:off x="1760725" y="4451075"/>
            <a:ext cx="1250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3" name="Google Shape;593;p46"/>
          <p:cNvSpPr txBox="1"/>
          <p:nvPr/>
        </p:nvSpPr>
        <p:spPr>
          <a:xfrm>
            <a:off x="332200" y="1215525"/>
            <a:ext cx="80499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ABRIR UN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DOCUMENTO EXCEL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GOOGLE SPREADSHEETS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INSTALAR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EXTENSIÓN MOZ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VIDIQ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EN CASO DE VÍDEOS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CREAR UN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LISTADO DE PALABRAS CLAVE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CON TODAS LAS HERRAMIENTAS - FOCO EN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LONGTAIL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SI TE SOBRA TIEMPO...CREA UNA CUENTA EN GOOGLE ADWORDS </a:t>
            </a:r>
            <a:endParaRPr sz="18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4" name="Google Shape;594;p46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7245575" y="1273050"/>
            <a:ext cx="1678074" cy="208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4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4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1" name="Google Shape;601;p4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5" name="Google Shape;605;p47"/>
          <p:cNvSpPr txBox="1"/>
          <p:nvPr/>
        </p:nvSpPr>
        <p:spPr>
          <a:xfrm>
            <a:off x="340500" y="702238"/>
            <a:ext cx="8368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CREAR UN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CALENDARIO EDITORIAL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(MÍNIMO 3 MESES)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6" name="Google Shape;606;p4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47"/>
          <p:cNvSpPr txBox="1"/>
          <p:nvPr/>
        </p:nvSpPr>
        <p:spPr>
          <a:xfrm>
            <a:off x="1760725" y="4451075"/>
            <a:ext cx="1215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" name="Google Shape;614;p4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4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6" name="Google Shape;616;p4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0" name="Google Shape;620;p48"/>
          <p:cNvSpPr txBox="1"/>
          <p:nvPr/>
        </p:nvSpPr>
        <p:spPr>
          <a:xfrm>
            <a:off x="340500" y="308964"/>
            <a:ext cx="8368500" cy="3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EL DOCUMENTO EXCEL: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SELECCIONAMOS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LA PALABRA CLAVE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AGRUPAMOS POR </a:t>
            </a: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TAXONOMÍAS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QUE LUEGO SERVIRÁN PARA CREAR LA </a:t>
            </a: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ESTRUCTURA DEL ARTÍCULO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O DIFERENTES POSTS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DEFINIMOS TÍTULO Y DESCRIPCIÓN (SNIPPETS), ENLAZADO INTERNO Y EXTERNO, OBJETIVO DEL ARTÍCULO, ETC.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PLANTILLA:  </a:t>
            </a:r>
            <a:r>
              <a:rPr lang="es" sz="18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https://bit.ly/33RRJ6E </a:t>
            </a:r>
            <a:r>
              <a:rPr lang="es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(HACER UNA COPIA)</a:t>
            </a:r>
            <a:endParaRPr sz="1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1" name="Google Shape;621;p48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8"/>
          <p:cNvSpPr txBox="1"/>
          <p:nvPr/>
        </p:nvSpPr>
        <p:spPr>
          <a:xfrm>
            <a:off x="1760725" y="4451075"/>
            <a:ext cx="1215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9" name="Google Shape;629;p4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4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1" name="Google Shape;631;p4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5" name="Google Shape;635;p49"/>
          <p:cNvSpPr txBox="1"/>
          <p:nvPr/>
        </p:nvSpPr>
        <p:spPr>
          <a:xfrm>
            <a:off x="340500" y="702238"/>
            <a:ext cx="8368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TIPS DE </a:t>
            </a:r>
            <a:r>
              <a:rPr lang="es" sz="3600" b="1">
                <a:solidFill>
                  <a:srgbClr val="FF9900"/>
                </a:solidFill>
              </a:rPr>
              <a:t>REDACCIÓN SEO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PARA QUE GOOGLE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TE LLEVE A LO MÁS ALTO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6" name="Google Shape;636;p4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 txBox="1"/>
          <p:nvPr/>
        </p:nvSpPr>
        <p:spPr>
          <a:xfrm>
            <a:off x="1760725" y="4451075"/>
            <a:ext cx="1273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4" name="Google Shape;644;p5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5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6" name="Google Shape;646;p5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50"/>
          <p:cNvSpPr txBox="1"/>
          <p:nvPr/>
        </p:nvSpPr>
        <p:spPr>
          <a:xfrm>
            <a:off x="240850" y="99675"/>
            <a:ext cx="87315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QUÉ ES LA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REDACCIÓN SEO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6 ASPECTOS ESENCIALES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LA REDACCIÓN DE TEXTOS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TÉCNICAS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 REDACCIÓN SEO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CHECKLIST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1" name="Google Shape;651;p5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0"/>
          <p:cNvSpPr txBox="1"/>
          <p:nvPr/>
        </p:nvSpPr>
        <p:spPr>
          <a:xfrm>
            <a:off x="1760725" y="4451075"/>
            <a:ext cx="1256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p5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5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1" name="Google Shape;661;p5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5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p51"/>
          <p:cNvSpPr txBox="1"/>
          <p:nvPr/>
        </p:nvSpPr>
        <p:spPr>
          <a:xfrm>
            <a:off x="240850" y="348825"/>
            <a:ext cx="53484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¿QUÉ ES LA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REDACCIÓN SEO</a:t>
            </a: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5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1"/>
          <p:cNvSpPr txBox="1"/>
          <p:nvPr/>
        </p:nvSpPr>
        <p:spPr>
          <a:xfrm>
            <a:off x="1760725" y="4451075"/>
            <a:ext cx="1188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670" name="Google Shape;670;p51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024625" y="314975"/>
            <a:ext cx="3622376" cy="40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Google Shape;97;p1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14075" y="620000"/>
            <a:ext cx="8030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¿QUIÉN SE SIENTE </a:t>
            </a:r>
            <a:r>
              <a:rPr lang="es" sz="3000" b="1">
                <a:solidFill>
                  <a:srgbClr val="FF9900"/>
                </a:solidFill>
              </a:rPr>
              <a:t>IDENTIFICADO/A</a:t>
            </a:r>
            <a:r>
              <a:rPr lang="es" sz="3000" b="1">
                <a:solidFill>
                  <a:srgbClr val="434343"/>
                </a:solidFill>
              </a:rPr>
              <a:t>? 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2421175" y="1380450"/>
            <a:ext cx="4070600" cy="22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" name="Google Shape;675;p5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5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7" name="Google Shape;677;p5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1" name="Google Shape;681;p52"/>
          <p:cNvSpPr txBox="1"/>
          <p:nvPr/>
        </p:nvSpPr>
        <p:spPr>
          <a:xfrm>
            <a:off x="387750" y="149500"/>
            <a:ext cx="83685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“ESCRIBIR TEXTOS EMPLEANDO </a:t>
            </a:r>
            <a:r>
              <a:rPr lang="es" sz="24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TÉCNICAS DE OPTIMIZACIÓN</a:t>
            </a: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PARA BUSCADORES, CON EL PROPÓSITO DE </a:t>
            </a:r>
            <a:r>
              <a:rPr lang="es" sz="24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POSICIONAR ENTRE LOS PRIMEROS RESULTADOS</a:t>
            </a: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BÚSQUEDA POR DETERMINADAS </a:t>
            </a:r>
            <a:r>
              <a:rPr lang="es" sz="24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CLAVE</a:t>
            </a:r>
            <a:r>
              <a:rPr lang="es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2" name="Google Shape;682;p5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2"/>
          <p:cNvSpPr txBox="1"/>
          <p:nvPr/>
        </p:nvSpPr>
        <p:spPr>
          <a:xfrm>
            <a:off x="1760725" y="4451075"/>
            <a:ext cx="1156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Google Shape;690;p5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5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2" name="Google Shape;692;p5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6" name="Google Shape;696;p53"/>
          <p:cNvSpPr txBox="1"/>
          <p:nvPr/>
        </p:nvSpPr>
        <p:spPr>
          <a:xfrm>
            <a:off x="240850" y="348825"/>
            <a:ext cx="38040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6 ASPECTOS ESENCIALES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LA REDACCIÓN SEO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7" name="Google Shape;697;p5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3"/>
          <p:cNvSpPr txBox="1"/>
          <p:nvPr/>
        </p:nvSpPr>
        <p:spPr>
          <a:xfrm>
            <a:off x="1760725" y="4451075"/>
            <a:ext cx="1182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01" name="Google Shape;701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0800" y="495275"/>
            <a:ext cx="3661475" cy="36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6" name="Google Shape;706;p5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7" name="Google Shape;707;p5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08" name="Google Shape;708;p5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2" name="Google Shape;712;p54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COMUNICACIÓN</a:t>
            </a:r>
            <a:r>
              <a:rPr lang="es" sz="1800" b="1">
                <a:solidFill>
                  <a:srgbClr val="434343"/>
                </a:solidFill>
              </a:rPr>
              <a:t>: la redacción se basa en CONTAR HISTORIAS 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OBJETIVO</a:t>
            </a:r>
            <a:r>
              <a:rPr lang="es" sz="1800" b="1">
                <a:solidFill>
                  <a:srgbClr val="434343"/>
                </a:solidFill>
              </a:rPr>
              <a:t>: ¿Qué persigues al escribir ese texto? </a:t>
            </a:r>
            <a:endParaRPr sz="1800" b="1">
              <a:solidFill>
                <a:srgbClr val="434343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dar información, solucionar una necesidad, solicitar que se haga una acción...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PÚBLICO OBJETIVO</a:t>
            </a:r>
            <a:r>
              <a:rPr lang="es" sz="1800" b="1">
                <a:solidFill>
                  <a:srgbClr val="434343"/>
                </a:solidFill>
              </a:rPr>
              <a:t>: ¿ Para quién escribes ese contenido? 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INVESTIGACIÓN</a:t>
            </a:r>
            <a:r>
              <a:rPr lang="es" sz="1800" b="1">
                <a:solidFill>
                  <a:srgbClr val="434343"/>
                </a:solidFill>
              </a:rPr>
              <a:t>: en caso de ser necesaria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ESTILO</a:t>
            </a:r>
            <a:r>
              <a:rPr lang="es" sz="1800" b="1">
                <a:solidFill>
                  <a:srgbClr val="434343"/>
                </a:solidFill>
              </a:rPr>
              <a:t>: transmite personalidad en tus textos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FF9900"/>
                </a:solidFill>
              </a:rPr>
              <a:t>ACCIÓN</a:t>
            </a:r>
            <a:r>
              <a:rPr lang="es" sz="1800" b="1">
                <a:solidFill>
                  <a:srgbClr val="434343"/>
                </a:solidFill>
              </a:rPr>
              <a:t>: método AIDA</a:t>
            </a:r>
            <a:endParaRPr sz="1800" b="1">
              <a:solidFill>
                <a:srgbClr val="434343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Atención, Interés, Deseo, Acción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3" name="Google Shape;713;p5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4"/>
          <p:cNvSpPr txBox="1"/>
          <p:nvPr/>
        </p:nvSpPr>
        <p:spPr>
          <a:xfrm>
            <a:off x="1760725" y="4451075"/>
            <a:ext cx="1185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1" name="Google Shape;721;p5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5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23" name="Google Shape;723;p5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7" name="Google Shape;727;p55"/>
          <p:cNvSpPr txBox="1"/>
          <p:nvPr/>
        </p:nvSpPr>
        <p:spPr>
          <a:xfrm>
            <a:off x="240850" y="348825"/>
            <a:ext cx="38040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TÉCNICAS </a:t>
            </a: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REDACCIÓN SEO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8" name="Google Shape;728;p5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5"/>
          <p:cNvSpPr txBox="1"/>
          <p:nvPr/>
        </p:nvSpPr>
        <p:spPr>
          <a:xfrm>
            <a:off x="1760725" y="4451075"/>
            <a:ext cx="1348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32" name="Google Shape;732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0800" y="495275"/>
            <a:ext cx="3661475" cy="36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" name="Google Shape;737;p5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5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39" name="Google Shape;739;p5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5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3" name="Google Shape;743;p56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Escribe y </a:t>
            </a:r>
            <a:r>
              <a:rPr lang="es" sz="3600" b="1">
                <a:solidFill>
                  <a:srgbClr val="434343"/>
                </a:solidFill>
              </a:rPr>
              <a:t>después editas</a:t>
            </a:r>
            <a:endParaRPr sz="3600" b="1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Escribe con</a:t>
            </a:r>
            <a:r>
              <a:rPr lang="es" sz="3600" b="1">
                <a:solidFill>
                  <a:srgbClr val="FF9900"/>
                </a:solidFill>
              </a:rPr>
              <a:t> Naturalidad</a:t>
            </a:r>
            <a:endParaRPr sz="3600" b="1">
              <a:solidFill>
                <a:srgbClr val="FF99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Escribe y optimiza </a:t>
            </a:r>
            <a:r>
              <a:rPr lang="es" sz="3600" b="1">
                <a:solidFill>
                  <a:srgbClr val="434343"/>
                </a:solidFill>
              </a:rPr>
              <a:t>¡No al revés!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4" name="Google Shape;744;p5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6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2" name="Google Shape;752;p5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5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4" name="Google Shape;754;p5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5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5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8" name="Google Shape;758;p57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Selección de palabras clave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</a:rPr>
              <a:t>“LA </a:t>
            </a:r>
            <a:r>
              <a:rPr lang="es" sz="2400" b="1">
                <a:solidFill>
                  <a:srgbClr val="FF9900"/>
                </a:solidFill>
              </a:rPr>
              <a:t>PALABRA CLAVE PRINCIPAL</a:t>
            </a:r>
            <a:r>
              <a:rPr lang="es" sz="2400" b="1">
                <a:solidFill>
                  <a:srgbClr val="434343"/>
                </a:solidFill>
              </a:rPr>
              <a:t> DE ESE TEXTO DEBE SER </a:t>
            </a:r>
            <a:r>
              <a:rPr lang="es" sz="2400" b="1">
                <a:solidFill>
                  <a:srgbClr val="FF9900"/>
                </a:solidFill>
              </a:rPr>
              <a:t>ÚNICA PARA ESE CONTENIDO</a:t>
            </a:r>
            <a:r>
              <a:rPr lang="es" sz="2400" b="1">
                <a:solidFill>
                  <a:srgbClr val="434343"/>
                </a:solidFill>
              </a:rPr>
              <a:t>”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9" name="Google Shape;759;p5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7"/>
          <p:cNvSpPr txBox="1"/>
          <p:nvPr/>
        </p:nvSpPr>
        <p:spPr>
          <a:xfrm>
            <a:off x="1760725" y="4451075"/>
            <a:ext cx="1343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7" name="Google Shape;767;p5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5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9" name="Google Shape;769;p5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5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5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3" name="Google Shape;773;p58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Estructura</a:t>
            </a:r>
            <a:endParaRPr sz="2400" b="1">
              <a:solidFill>
                <a:srgbClr val="434343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INICIO -&gt; DESARROLLO -&gt; FINAL</a:t>
            </a:r>
            <a:endParaRPr sz="2400" b="1">
              <a:solidFill>
                <a:srgbClr val="434343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ESTRUCTURA </a:t>
            </a:r>
            <a:r>
              <a:rPr lang="es" sz="2400" b="1">
                <a:solidFill>
                  <a:srgbClr val="FF9900"/>
                </a:solidFill>
              </a:rPr>
              <a:t>“PIRÁMIDE INVERTIDA”</a:t>
            </a:r>
            <a:endParaRPr sz="2400" b="1">
              <a:solidFill>
                <a:srgbClr val="FF9900"/>
              </a:solidFill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TÍTULO DEL CONTENIDO</a:t>
            </a:r>
            <a:endParaRPr sz="1800" b="1">
              <a:solidFill>
                <a:srgbClr val="434343"/>
              </a:solidFill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INTRODUCCIÓN / PÁRRAFO INICIAL (MÉTODO APP)</a:t>
            </a:r>
            <a:endParaRPr sz="1800" b="1">
              <a:solidFill>
                <a:srgbClr val="434343"/>
              </a:solidFill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SUBTÍTULOS Y ELEMENTOS DESTACADOS (BENEFICIOS)</a:t>
            </a:r>
            <a:endParaRPr sz="1800" b="1">
              <a:solidFill>
                <a:srgbClr val="434343"/>
              </a:solidFill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BUCKETS BRIGADES</a:t>
            </a:r>
            <a:endParaRPr sz="1800" b="1">
              <a:solidFill>
                <a:srgbClr val="434343"/>
              </a:solidFill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❏"/>
            </a:pPr>
            <a:r>
              <a:rPr lang="es" sz="1800" b="1">
                <a:solidFill>
                  <a:srgbClr val="434343"/>
                </a:solidFill>
              </a:rPr>
              <a:t>CONCLUSIÓN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4" name="Google Shape;774;p5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58"/>
          <p:cNvSpPr txBox="1"/>
          <p:nvPr/>
        </p:nvSpPr>
        <p:spPr>
          <a:xfrm>
            <a:off x="1760725" y="4451075"/>
            <a:ext cx="1182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2" name="Google Shape;782;p5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5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4" name="Google Shape;784;p5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5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8" name="Google Shape;788;p59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TÍTULO DEL CONTENIDO</a:t>
            </a:r>
            <a:endParaRPr sz="2400" b="1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CORTO, CLARO, DESCRIPTIVO Y ÚNICO POR PÁGINA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DEBE CONTENER </a:t>
            </a:r>
            <a:r>
              <a:rPr lang="es" sz="1800" b="1">
                <a:solidFill>
                  <a:srgbClr val="FF9900"/>
                </a:solidFill>
              </a:rPr>
              <a:t>LA PALABRA CLAVE</a:t>
            </a:r>
            <a:r>
              <a:rPr lang="es" sz="1800" b="1">
                <a:solidFill>
                  <a:srgbClr val="434343"/>
                </a:solidFill>
              </a:rPr>
              <a:t> DE ESA PÁGINA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LA PALABRA CLAVE: </a:t>
            </a:r>
            <a:r>
              <a:rPr lang="es" sz="1800" b="1">
                <a:solidFill>
                  <a:srgbClr val="FF9900"/>
                </a:solidFill>
              </a:rPr>
              <a:t>CUÁNTO MÁS INICIO DEL TÍTULO</a:t>
            </a:r>
            <a:r>
              <a:rPr lang="es" sz="1800" b="1">
                <a:solidFill>
                  <a:srgbClr val="434343"/>
                </a:solidFill>
              </a:rPr>
              <a:t>, MEJOR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9" name="Google Shape;789;p5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9"/>
          <p:cNvSpPr txBox="1"/>
          <p:nvPr/>
        </p:nvSpPr>
        <p:spPr>
          <a:xfrm>
            <a:off x="1760725" y="4451075"/>
            <a:ext cx="1198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7" name="Google Shape;797;p6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Google Shape;798;p6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99" name="Google Shape;799;p6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3" name="Google Shape;803;p60"/>
          <p:cNvSpPr txBox="1"/>
          <p:nvPr/>
        </p:nvSpPr>
        <p:spPr>
          <a:xfrm>
            <a:off x="387750" y="149500"/>
            <a:ext cx="8368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TÍTULO DEL CONTENIDO</a:t>
            </a:r>
            <a:endParaRPr sz="2400" b="1">
              <a:solidFill>
                <a:srgbClr val="434343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FUNCIONAN MUY BIEN LAS PREGUNTAS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4" name="Google Shape;804;p6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0"/>
          <p:cNvSpPr txBox="1"/>
          <p:nvPr/>
        </p:nvSpPr>
        <p:spPr>
          <a:xfrm>
            <a:off x="1760725" y="4451075"/>
            <a:ext cx="1186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808" name="Google Shape;808;p60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1065425" y="1599105"/>
            <a:ext cx="7383276" cy="272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3" name="Google Shape;813;p6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4" name="Google Shape;814;p6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5" name="Google Shape;815;p6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6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6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9" name="Google Shape;819;p61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INTRODUCCIÓN</a:t>
            </a:r>
            <a:endParaRPr sz="2400" b="1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RESUMEN DE LAS IDEAS MÁS IMPORTANTES TRATADAS EN EL CONTENIDO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CONTIENE </a:t>
            </a:r>
            <a:r>
              <a:rPr lang="es" sz="1800" b="1">
                <a:solidFill>
                  <a:srgbClr val="FF9900"/>
                </a:solidFill>
              </a:rPr>
              <a:t>LA PALABRA CLAVE</a:t>
            </a:r>
            <a:r>
              <a:rPr lang="es" sz="1800" b="1">
                <a:solidFill>
                  <a:srgbClr val="434343"/>
                </a:solidFill>
              </a:rPr>
              <a:t> Y TÉRMINOS SEMÁNTICAMENTE RELACIONADOS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LA PALABRA CLAVE: PREFERIBLEMENTE</a:t>
            </a:r>
            <a:r>
              <a:rPr lang="es" sz="1800" b="1">
                <a:solidFill>
                  <a:srgbClr val="FF9900"/>
                </a:solidFill>
              </a:rPr>
              <a:t> EN PRIMERA LÍNEA Y EN NEGRITA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0" name="Google Shape;820;p6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1"/>
          <p:cNvSpPr txBox="1"/>
          <p:nvPr/>
        </p:nvSpPr>
        <p:spPr>
          <a:xfrm>
            <a:off x="1760725" y="4451075"/>
            <a:ext cx="1238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Google Shape;113;p1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14075" y="620000"/>
            <a:ext cx="8030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¿QUIÉN SE SIENTE </a:t>
            </a:r>
            <a:r>
              <a:rPr lang="es" sz="3000" b="1">
                <a:solidFill>
                  <a:srgbClr val="FF9900"/>
                </a:solidFill>
              </a:rPr>
              <a:t>IDENTIFICADO/A</a:t>
            </a:r>
            <a:r>
              <a:rPr lang="es" sz="3000" b="1">
                <a:solidFill>
                  <a:srgbClr val="434343"/>
                </a:solidFill>
              </a:rPr>
              <a:t>? 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005275" y="1376425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8" name="Google Shape;828;p6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6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0" name="Google Shape;830;p6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6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6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6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4" name="Google Shape;834;p62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INTRODUCCIÓN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❏"/>
            </a:pPr>
            <a:r>
              <a:rPr lang="es" sz="2400" b="1">
                <a:solidFill>
                  <a:srgbClr val="FF9900"/>
                </a:solidFill>
              </a:rPr>
              <a:t>MÉTODO APP</a:t>
            </a:r>
            <a:endParaRPr sz="2400" b="1">
              <a:solidFill>
                <a:srgbClr val="FF9900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AGREE</a:t>
            </a:r>
            <a:endParaRPr sz="2400" b="1">
              <a:solidFill>
                <a:srgbClr val="434343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PROMISE</a:t>
            </a:r>
            <a:endParaRPr sz="2400" b="1">
              <a:solidFill>
                <a:srgbClr val="434343"/>
              </a:solidFill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PREVIEW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5" name="Google Shape;835;p6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62"/>
          <p:cNvSpPr txBox="1"/>
          <p:nvPr/>
        </p:nvSpPr>
        <p:spPr>
          <a:xfrm>
            <a:off x="1760725" y="4451075"/>
            <a:ext cx="1238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839" name="Google Shape;83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0600" y="560222"/>
            <a:ext cx="5455300" cy="37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4" name="Google Shape;844;p6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5" name="Google Shape;845;p6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6" name="Google Shape;846;p6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6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0" name="Google Shape;850;p63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CUERPO DEL TEXTO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APLICA PIRÁMIDE INVERTIDA - ARGUMENTA ORDENANDO IDEAS - CUENTA UNA HISTORIA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CONTIENE </a:t>
            </a:r>
            <a:r>
              <a:rPr lang="es" sz="1800" b="1">
                <a:solidFill>
                  <a:srgbClr val="FF9900"/>
                </a:solidFill>
              </a:rPr>
              <a:t>PALABRA CLAVE</a:t>
            </a:r>
            <a:r>
              <a:rPr lang="es" sz="1800" b="1">
                <a:solidFill>
                  <a:srgbClr val="434343"/>
                </a:solidFill>
              </a:rPr>
              <a:t> Y DERIVADAS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PRIMA LA </a:t>
            </a:r>
            <a:r>
              <a:rPr lang="es" sz="1800" b="1">
                <a:solidFill>
                  <a:srgbClr val="FF9900"/>
                </a:solidFill>
              </a:rPr>
              <a:t>NATURALIDAD.</a:t>
            </a:r>
            <a:r>
              <a:rPr lang="es" sz="1800" b="1">
                <a:solidFill>
                  <a:srgbClr val="434343"/>
                </a:solidFill>
              </a:rPr>
              <a:t> TEN CLARA LA PALABRA CLAVE Y SU SEMÁNTICA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UTILIZA </a:t>
            </a:r>
            <a:r>
              <a:rPr lang="es" sz="1800" b="1">
                <a:solidFill>
                  <a:srgbClr val="FF9900"/>
                </a:solidFill>
              </a:rPr>
              <a:t>SUBTÍTULOS</a:t>
            </a:r>
            <a:r>
              <a:rPr lang="es" sz="1800" b="1">
                <a:solidFill>
                  <a:srgbClr val="434343"/>
                </a:solidFill>
              </a:rPr>
              <a:t> PARA MEJORAR LEGIBILIDAD. INCLUYE PALABRAS RELACIONADAS CON PALABRA CLAVE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1" name="Google Shape;851;p6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6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3"/>
          <p:cNvSpPr txBox="1"/>
          <p:nvPr/>
        </p:nvSpPr>
        <p:spPr>
          <a:xfrm>
            <a:off x="1760725" y="4451075"/>
            <a:ext cx="1151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9" name="Google Shape;859;p6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0" name="Google Shape;860;p6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61" name="Google Shape;861;p6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6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6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5" name="Google Shape;865;p64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CUERPO DEL TEXTO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s" sz="2400" b="1">
                <a:solidFill>
                  <a:srgbClr val="434343"/>
                </a:solidFill>
              </a:rPr>
              <a:t>BUCKETS BRIGADES: 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</a:rPr>
              <a:t>“AÚN QUEDA LO MEJOR”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</a:rPr>
              <a:t>“NO TE VAS A CREER…”</a:t>
            </a:r>
            <a:endParaRPr sz="2400" b="1"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</a:rPr>
              <a:t>“A CONTINUACIÓN…”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6" name="Google Shape;866;p6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6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64"/>
          <p:cNvSpPr txBox="1"/>
          <p:nvPr/>
        </p:nvSpPr>
        <p:spPr>
          <a:xfrm>
            <a:off x="1760725" y="4451075"/>
            <a:ext cx="1122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870" name="Google Shape;870;p64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061348" y="389950"/>
            <a:ext cx="3671025" cy="36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5" name="Google Shape;875;p6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6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77" name="Google Shape;877;p6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6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6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1" name="Google Shape;881;p65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CONCLUSIÓN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RESUME LAS</a:t>
            </a:r>
            <a:r>
              <a:rPr lang="es" sz="1800" b="1">
                <a:solidFill>
                  <a:srgbClr val="FF9900"/>
                </a:solidFill>
              </a:rPr>
              <a:t> IDEAS MÁS IMPORTANTES</a:t>
            </a:r>
            <a:endParaRPr sz="1800" b="1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CONTIENE </a:t>
            </a:r>
            <a:r>
              <a:rPr lang="es" sz="1800" b="1">
                <a:solidFill>
                  <a:srgbClr val="FF9900"/>
                </a:solidFill>
              </a:rPr>
              <a:t>PALABRA CLAVE</a:t>
            </a:r>
            <a:r>
              <a:rPr lang="es" sz="1800" b="1">
                <a:solidFill>
                  <a:srgbClr val="434343"/>
                </a:solidFill>
              </a:rPr>
              <a:t> EN NEGRITA</a:t>
            </a: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</a:rPr>
              <a:t>UTILIZA UN CTA (CALL TO ACTION) - </a:t>
            </a:r>
            <a:r>
              <a:rPr lang="es" sz="1800" b="1">
                <a:solidFill>
                  <a:srgbClr val="FF9900"/>
                </a:solidFill>
              </a:rPr>
              <a:t>LLAMADA A LA ACCIÓN</a:t>
            </a:r>
            <a:endParaRPr sz="1800" b="1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</a:rPr>
              <a:t>CIERRE EXPRESIVO</a:t>
            </a:r>
            <a:r>
              <a:rPr lang="es" sz="1800" b="1">
                <a:solidFill>
                  <a:srgbClr val="434343"/>
                </a:solidFill>
              </a:rPr>
              <a:t> QUE APELA A LA EMOCIÓN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2" name="Google Shape;882;p6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6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65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0" name="Google Shape;890;p6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1" name="Google Shape;891;p6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2" name="Google Shape;892;p6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6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6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6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6" name="Google Shape;896;p66"/>
          <p:cNvSpPr txBox="1"/>
          <p:nvPr/>
        </p:nvSpPr>
        <p:spPr>
          <a:xfrm>
            <a:off x="200900" y="149500"/>
            <a:ext cx="87714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❏"/>
            </a:pPr>
            <a:r>
              <a:rPr lang="es" sz="2400" b="1">
                <a:solidFill>
                  <a:srgbClr val="434343"/>
                </a:solidFill>
              </a:rPr>
              <a:t>CONCLUSIÓN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7" name="Google Shape;897;p6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6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6"/>
          <p:cNvSpPr txBox="1"/>
          <p:nvPr/>
        </p:nvSpPr>
        <p:spPr>
          <a:xfrm>
            <a:off x="1760725" y="4451075"/>
            <a:ext cx="1173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01" name="Google Shape;901;p66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226275" y="422850"/>
            <a:ext cx="4665226" cy="380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6" name="Google Shape;906;p6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7" name="Google Shape;907;p6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8" name="Google Shape;908;p6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6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6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6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2" name="Google Shape;912;p67"/>
          <p:cNvSpPr txBox="1"/>
          <p:nvPr/>
        </p:nvSpPr>
        <p:spPr>
          <a:xfrm>
            <a:off x="240850" y="348825"/>
            <a:ext cx="8731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TAREAS SEGUNDA PARTE: 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6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67"/>
          <p:cNvSpPr txBox="1"/>
          <p:nvPr/>
        </p:nvSpPr>
        <p:spPr>
          <a:xfrm>
            <a:off x="1760725" y="4451075"/>
            <a:ext cx="1173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17" name="Google Shape;917;p67"/>
          <p:cNvSpPr txBox="1"/>
          <p:nvPr/>
        </p:nvSpPr>
        <p:spPr>
          <a:xfrm>
            <a:off x="285650" y="1029850"/>
            <a:ext cx="83685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SEGUIMOS TRABAJANDO CON EL ESTUDIO DE PALABRAS CLAVE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ABRIR EL CHECKLIST DE REDACCIÓN SEO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ato"/>
              <a:buChar char="❏"/>
            </a:pPr>
            <a:r>
              <a:rPr lang="es" sz="2400" b="1" u="sng">
                <a:solidFill>
                  <a:schemeClr val="hlink"/>
                </a:solidFill>
                <a:hlinkClick r:id="rId7"/>
              </a:rPr>
              <a:t>http://bit.ly/pautas-redaccion-seo-rgalgora</a:t>
            </a: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" name="Google Shape;922;p6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6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4" name="Google Shape;924;p6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6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6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6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8" name="Google Shape;928;p68"/>
          <p:cNvSpPr txBox="1"/>
          <p:nvPr/>
        </p:nvSpPr>
        <p:spPr>
          <a:xfrm>
            <a:off x="223175" y="692125"/>
            <a:ext cx="85920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SEO PARA YOUTUBE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HAZ QUE TUS VÍDEOS DESTAQUEN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Y TU COMUNIDAD CREZCA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9" name="Google Shape;929;p6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8"/>
          <p:cNvSpPr txBox="1"/>
          <p:nvPr/>
        </p:nvSpPr>
        <p:spPr>
          <a:xfrm>
            <a:off x="1760725" y="4451075"/>
            <a:ext cx="1179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7" name="Google Shape;937;p6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9" name="Google Shape;939;p6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6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6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6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3" name="Google Shape;943;p69"/>
          <p:cNvSpPr txBox="1"/>
          <p:nvPr/>
        </p:nvSpPr>
        <p:spPr>
          <a:xfrm>
            <a:off x="240850" y="99675"/>
            <a:ext cx="87315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SELECCIÓN DE PALABRA CLAVE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SUGERENCIAS DE YOUTUBE (+A, B, C..), BUSCAR EN YOUTUBE Y ANALIZAR TÍTULOS, KEYWORDTOOL.IO…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sng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PARA QUE NO DECAIGA LA ATENCIÓN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¡OTRA HERRAMIENTA GRATUITA!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BUSCAR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NEIL PATEL UBERSUGGEST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4" name="Google Shape;944;p6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6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9"/>
          <p:cNvSpPr txBox="1"/>
          <p:nvPr/>
        </p:nvSpPr>
        <p:spPr>
          <a:xfrm>
            <a:off x="1760725" y="4451075"/>
            <a:ext cx="111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2" name="Google Shape;952;p7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7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4" name="Google Shape;954;p7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7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7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7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8" name="Google Shape;958;p70"/>
          <p:cNvSpPr txBox="1"/>
          <p:nvPr/>
        </p:nvSpPr>
        <p:spPr>
          <a:xfrm>
            <a:off x="240850" y="99675"/>
            <a:ext cx="48201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NOMBRE DEL ARCHIVO DEL VÍDEO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EL NOMBRE DEL ARCHIVO DEBE SER DESCRIPTIVO E INCLUIR LA PALABRA CLAVE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9" name="Google Shape;959;p7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7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70"/>
          <p:cNvSpPr txBox="1"/>
          <p:nvPr/>
        </p:nvSpPr>
        <p:spPr>
          <a:xfrm>
            <a:off x="1760725" y="4451075"/>
            <a:ext cx="1233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63" name="Google Shape;963;p70" descr="Captura de pantalla 2017-06-24 a la(s) 17.41.50.png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639475" y="155338"/>
            <a:ext cx="3124550" cy="408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8" name="Google Shape;968;p7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9" name="Google Shape;969;p7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0" name="Google Shape;970;p7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7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7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7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4" name="Google Shape;974;p71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TÍTULO SEO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PALABRA CLAVE, CUÁNTO MÁS A LA IZQUIERDA, MEJOR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qué trata?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¿Aparece alguien / algo famoso/relevante?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serie es? ¿Capítulo?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puede etiquetar? (Challenge, reacción…)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¡Sembrar la duda!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5" name="Google Shape;975;p7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71"/>
          <p:cNvSpPr txBox="1"/>
          <p:nvPr/>
        </p:nvSpPr>
        <p:spPr>
          <a:xfrm>
            <a:off x="1760725" y="4451075"/>
            <a:ext cx="1164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" name="Google Shape;129;p1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95525" y="620000"/>
            <a:ext cx="8030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</a:rPr>
              <a:t>LA </a:t>
            </a:r>
            <a:r>
              <a:rPr lang="es" sz="3000" b="1" u="sng">
                <a:solidFill>
                  <a:srgbClr val="FF9900"/>
                </a:solidFill>
              </a:rPr>
              <a:t>CLAVE</a:t>
            </a:r>
            <a:r>
              <a:rPr lang="es" sz="3000" b="1">
                <a:solidFill>
                  <a:srgbClr val="FF9900"/>
                </a:solidFill>
              </a:rPr>
              <a:t> PRIMARIA ESTÁ EN</a:t>
            </a:r>
            <a:endParaRPr sz="30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LAS PALABRAS </a:t>
            </a:r>
            <a:r>
              <a:rPr lang="es" sz="3000" b="1" u="sng">
                <a:solidFill>
                  <a:srgbClr val="434343"/>
                </a:solidFill>
              </a:rPr>
              <a:t>CLAVE</a:t>
            </a:r>
            <a:endParaRPr sz="3000" b="1" u="sng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...VALGA LA REDUNDANCIA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AUNQUE HAY MÁS FACTORES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99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3" name="Google Shape;983;p7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Google Shape;984;p7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85" name="Google Shape;985;p7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7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7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7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9" name="Google Shape;989;p72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TÍTULO SEO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0" name="Google Shape;990;p7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7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72"/>
          <p:cNvSpPr txBox="1"/>
          <p:nvPr/>
        </p:nvSpPr>
        <p:spPr>
          <a:xfrm>
            <a:off x="1760725" y="4451075"/>
            <a:ext cx="1099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94" name="Google Shape;994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0399" y="1699150"/>
            <a:ext cx="6951726" cy="2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9" name="Google Shape;999;p7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7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1" name="Google Shape;1001;p7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7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7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7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5" name="Google Shape;1005;p73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TRUCO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TEST A/B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PUEDEN SUBIR VERSIONES DE UN MISMO VÍDEO PROBANDO TITULARES Y ELIMINAR LOS QUE PEOR FUNCIONAN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6" name="Google Shape;1006;p7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3"/>
          <p:cNvSpPr txBox="1"/>
          <p:nvPr/>
        </p:nvSpPr>
        <p:spPr>
          <a:xfrm>
            <a:off x="1760725" y="4451075"/>
            <a:ext cx="1188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4" name="Google Shape;1014;p7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Google Shape;1015;p7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6" name="Google Shape;1016;p7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7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7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7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0" name="Google Shape;1020;p74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DESCRIPCIÓN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PALABRA CLAVE AL INICIO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LA PARTE VISIBLE DE LA DESCRIPCIÓN DEBE IR LA PALABRA CLAVE Y ENLACE PRINCIPAL, SI LO HAY.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RESTO DE DESCRIPCIÓN, SEMÁNTICA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1" name="Google Shape;1021;p7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7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4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Google Shape;1029;p7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0" name="Google Shape;1030;p7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1" name="Google Shape;1031;p7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7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7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5" name="Google Shape;1035;p75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DESCRIPCIÓN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Google Shape;1036;p7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75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040" name="Google Shape;1040;p75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4099776" y="311688"/>
            <a:ext cx="4022951" cy="44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5" name="Google Shape;1045;p7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6" name="Google Shape;1046;p7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47" name="Google Shape;1047;p7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7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7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7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1" name="Google Shape;1051;p76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 TENER EN CUENTA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¡HASHTAGS!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GOOGLE RECOMIENDA EL USO DE LOS #HASHTAGS, SIN EMBARGO PRÁCTICAMENTE NADIE LOS UTILIZA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MÁS INFO: </a:t>
            </a:r>
            <a:r>
              <a:rPr lang="es" sz="1800" u="sng">
                <a:solidFill>
                  <a:schemeClr val="hlink"/>
                </a:solidFill>
                <a:hlinkClick r:id="rId4"/>
              </a:rPr>
              <a:t>https://support.google.com/youtube/answer/6390658?hl=es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2" name="Google Shape;1052;p76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76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76"/>
          <p:cNvSpPr txBox="1"/>
          <p:nvPr/>
        </p:nvSpPr>
        <p:spPr>
          <a:xfrm>
            <a:off x="1760725" y="4451075"/>
            <a:ext cx="1122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Google Shape;1060;p7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Google Shape;1061;p7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2" name="Google Shape;1062;p7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7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7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7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6" name="Google Shape;1066;p77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ETIQUETAS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PALABRAS CON LAS QUE EXPLICARÍAS DE QUÉ TRATA EL VÍDEO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VIDIQ PUEDES ESPIAR ETIQUETAS DE LA COMPETENCIA Y ADEMÁS TE SUGIERE ETIQUETAS MÁS UTILIZADAS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7" name="Google Shape;1067;p7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77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5" name="Google Shape;1075;p7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6" name="Google Shape;1076;p7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7" name="Google Shape;1077;p7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7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7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7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1" name="Google Shape;1081;p78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TRUCO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EN ETIQUETAS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 NOMBRE DE COMPETIDORES O CANALES RELACIONADOS CON TU TEMÁTICA PARA SALIR EN LOS VÍDEOS RELACIONADOS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2" name="Google Shape;1082;p7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8"/>
          <p:cNvSpPr txBox="1"/>
          <p:nvPr/>
        </p:nvSpPr>
        <p:spPr>
          <a:xfrm>
            <a:off x="1760725" y="4451075"/>
            <a:ext cx="120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0" name="Google Shape;1090;p7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1" name="Google Shape;1091;p7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2" name="Google Shape;1092;p7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7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7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7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6" name="Google Shape;1096;p79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COMENTARIOS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RESPONDE A LOS COMENTARIOS UTILIZANDO LA PALABRA CLAVE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7" name="Google Shape;1097;p7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7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79"/>
          <p:cNvSpPr txBox="1"/>
          <p:nvPr/>
        </p:nvSpPr>
        <p:spPr>
          <a:xfrm>
            <a:off x="1760725" y="4451075"/>
            <a:ext cx="1186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5" name="Google Shape;1105;p8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6" name="Google Shape;1106;p8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7" name="Google Shape;1107;p8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8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8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8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1" name="Google Shape;1111;p80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TIPS REDACCIÓN SEO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FACTORES SEO 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 YOUTUBE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COMENTARIOS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2" name="Google Shape;1112;p8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80"/>
          <p:cNvSpPr txBox="1"/>
          <p:nvPr/>
        </p:nvSpPr>
        <p:spPr>
          <a:xfrm>
            <a:off x="1760725" y="4451075"/>
            <a:ext cx="1122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16" name="Google Shape;1116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075" y="1861250"/>
            <a:ext cx="8053849" cy="15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1" name="Google Shape;1121;p8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2" name="Google Shape;1122;p8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3" name="Google Shape;1123;p8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8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8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8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7" name="Google Shape;1127;p81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OTRAS BUENAS PRÁCTICAS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MINIATURAS PERSONALIZADAS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IMÁGENES CON PALABRA CLAVE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LUMINOSAS Y DE ALTO CONTRASTE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PLANOS CERCANOS DE CARA LLAMAN LA ATENCIÓN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IDENTIDAD VISUAL DISTINTIVA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8" name="Google Shape;1128;p8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8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81"/>
          <p:cNvSpPr txBox="1"/>
          <p:nvPr/>
        </p:nvSpPr>
        <p:spPr>
          <a:xfrm>
            <a:off x="1760725" y="4451075"/>
            <a:ext cx="1128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1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" name="Google Shape;144;p1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95525" y="620000"/>
            <a:ext cx="80304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</a:rPr>
              <a:t>I PRÁCTICA DEL TALLER</a:t>
            </a:r>
            <a:endParaRPr sz="30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APUNTAR EN UNA HOJA UN TEMA DEL QUE OS GUSTARÍA ESCRIBIR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EN VUESTRO BLOG. 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99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760725" y="4451075"/>
            <a:ext cx="1140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6" name="Google Shape;1136;p8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7" name="Google Shape;1137;p8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8" name="Google Shape;1138;p8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8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8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8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2" name="Google Shape;1142;p82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OTRAS BUENAS PRÁCTICAS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MINIATURAS PERSONALIZADAS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3" name="Google Shape;1143;p8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8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82"/>
          <p:cNvSpPr txBox="1"/>
          <p:nvPr/>
        </p:nvSpPr>
        <p:spPr>
          <a:xfrm>
            <a:off x="1760725" y="4451075"/>
            <a:ext cx="1227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47" name="Google Shape;1147;p82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604412" y="1429925"/>
            <a:ext cx="7796175" cy="22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2" name="Google Shape;1152;p8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3" name="Google Shape;1153;p8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4" name="Google Shape;1154;p8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8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8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8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8" name="Google Shape;1158;p83"/>
          <p:cNvSpPr txBox="1"/>
          <p:nvPr/>
        </p:nvSpPr>
        <p:spPr>
          <a:xfrm>
            <a:off x="240850" y="99675"/>
            <a:ext cx="85233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OTRAS BUENAS PRÁCTICAS</a:t>
            </a:r>
            <a:endParaRPr sz="24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CREA PLAYLIST O </a:t>
            </a:r>
            <a:r>
              <a:rPr lang="es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LISTAS DE REPRODUCCIÓN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NO HACE FALTA QUE TODOS LOS VÍDEOS SEAN TUYOS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AYUDAN A POSICIONAR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9" name="Google Shape;1159;p8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8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83"/>
          <p:cNvSpPr txBox="1"/>
          <p:nvPr/>
        </p:nvSpPr>
        <p:spPr>
          <a:xfrm>
            <a:off x="1760725" y="4451075"/>
            <a:ext cx="1221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7" name="Google Shape;1167;p8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8" name="Google Shape;1168;p8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9" name="Google Shape;1169;p8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8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8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8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3" name="Google Shape;1173;p84"/>
          <p:cNvSpPr txBox="1"/>
          <p:nvPr/>
        </p:nvSpPr>
        <p:spPr>
          <a:xfrm>
            <a:off x="1420075" y="702250"/>
            <a:ext cx="64596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HEMOS PUBLICADO…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¿Y AHORA QUÉ?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4" name="Google Shape;1174;p8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8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84"/>
          <p:cNvSpPr txBox="1"/>
          <p:nvPr/>
        </p:nvSpPr>
        <p:spPr>
          <a:xfrm>
            <a:off x="1760725" y="4451075"/>
            <a:ext cx="1179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2" name="Google Shape;1182;p8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3" name="Google Shape;1183;p8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4" name="Google Shape;1184;p8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8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8" name="Google Shape;1188;p8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8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85"/>
          <p:cNvSpPr txBox="1"/>
          <p:nvPr/>
        </p:nvSpPr>
        <p:spPr>
          <a:xfrm>
            <a:off x="1760725" y="4451075"/>
            <a:ext cx="1179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92" name="Google Shape;1192;p85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2538575" y="617250"/>
            <a:ext cx="4354765" cy="32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7" name="Google Shape;1197;p8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8" name="Google Shape;1198;p8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9" name="Google Shape;1199;p8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3" name="Google Shape;1203;p86"/>
          <p:cNvSpPr txBox="1"/>
          <p:nvPr/>
        </p:nvSpPr>
        <p:spPr>
          <a:xfrm>
            <a:off x="610325" y="389225"/>
            <a:ext cx="7852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 HORA DE PROMOCIONAR NUESTRO CONTENIDO</a:t>
            </a:r>
            <a:endParaRPr sz="24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4" name="Google Shape;1204;p8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8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86"/>
          <p:cNvSpPr txBox="1"/>
          <p:nvPr/>
        </p:nvSpPr>
        <p:spPr>
          <a:xfrm>
            <a:off x="1760725" y="4451075"/>
            <a:ext cx="1173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08" name="Google Shape;1208;p86"/>
          <p:cNvSpPr txBox="1"/>
          <p:nvPr/>
        </p:nvSpPr>
        <p:spPr>
          <a:xfrm>
            <a:off x="715825" y="1029850"/>
            <a:ext cx="76098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REDES SOCIALES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PERSONALES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REDES SOCIALES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DEL CENTRO EDUCATIVO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MENCIÓN Y/O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ETIQUETADO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PERSONAS QUE PUEDEN AYUDARNOS A MOVER ESA PUBLICACIÓN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RECICLAJE DE ESA INFORMACIÓN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EN DIFERENTES FORMATOS PARA GANAR MÁS VISIBILIDAD: SLIDESHARE, GOOGLE IMÁGENES, ETC.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8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4" name="Google Shape;1214;p8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5" name="Google Shape;1215;p8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8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9" name="Google Shape;1219;p87"/>
          <p:cNvSpPr txBox="1"/>
          <p:nvPr/>
        </p:nvSpPr>
        <p:spPr>
          <a:xfrm>
            <a:off x="240850" y="348825"/>
            <a:ext cx="6796200" cy="3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 A CURRAR!</a:t>
            </a:r>
            <a:endParaRPr sz="36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ato"/>
              <a:buChar char="●"/>
            </a:pPr>
            <a:r>
              <a:rPr lang="es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REALIZAR UN ESTUDIO DE PALABRAS CLAVE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ato"/>
              <a:buChar char="●"/>
            </a:pPr>
            <a:r>
              <a:rPr lang="es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CREAR BOCETO DEL ARTÍCULO / DESCRIPCIÓN DEL VIDEO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ato"/>
              <a:buChar char="●"/>
            </a:pPr>
            <a:r>
              <a:rPr lang="es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TEST A/B: REDACTAR VARIOS TÍTULOS 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ato"/>
              <a:buChar char="●"/>
            </a:pPr>
            <a:r>
              <a:rPr lang="es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ACCEDER A LA CUENTA DE YOUTUBE, COMENZAR 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 TRASTEAR Y ESPIAR VÍDEOS CON VIDIQ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0" name="Google Shape;1220;p8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8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87"/>
          <p:cNvSpPr txBox="1"/>
          <p:nvPr/>
        </p:nvSpPr>
        <p:spPr>
          <a:xfrm>
            <a:off x="1760725" y="4451075"/>
            <a:ext cx="1176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24" name="Google Shape;1224;p87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832475" y="634550"/>
            <a:ext cx="2729925" cy="27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" name="Google Shape;1229;p8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8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1" name="Google Shape;1231;p8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8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5" name="Google Shape;1235;p88"/>
          <p:cNvSpPr txBox="1"/>
          <p:nvPr/>
        </p:nvSpPr>
        <p:spPr>
          <a:xfrm>
            <a:off x="240850" y="348825"/>
            <a:ext cx="8523300" cy="3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PARA TERMINAR....</a:t>
            </a:r>
            <a:endParaRPr sz="4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6" name="Google Shape;1236;p8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8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88"/>
          <p:cNvSpPr txBox="1"/>
          <p:nvPr/>
        </p:nvSpPr>
        <p:spPr>
          <a:xfrm>
            <a:off x="1760725" y="4451075"/>
            <a:ext cx="1108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40" name="Google Shape;1240;p88"/>
          <p:cNvSpPr txBox="1"/>
          <p:nvPr/>
        </p:nvSpPr>
        <p:spPr>
          <a:xfrm>
            <a:off x="3985425" y="922725"/>
            <a:ext cx="40590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5" name="Google Shape;1245;p8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p8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47" name="Google Shape;1247;p8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8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8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8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1" name="Google Shape;1251;p89"/>
          <p:cNvSpPr txBox="1"/>
          <p:nvPr/>
        </p:nvSpPr>
        <p:spPr>
          <a:xfrm>
            <a:off x="340500" y="702250"/>
            <a:ext cx="86319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EL MEJOR CONSEJO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PARA TU BLOG EDUCATIVO...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2" name="Google Shape;1252;p8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8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89"/>
          <p:cNvSpPr txBox="1"/>
          <p:nvPr/>
        </p:nvSpPr>
        <p:spPr>
          <a:xfrm>
            <a:off x="1760725" y="4451075"/>
            <a:ext cx="1304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0" name="Google Shape;1260;p9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1" name="Google Shape;1261;p9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62" name="Google Shape;1262;p9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9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9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9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6" name="Google Shape;1266;p90"/>
          <p:cNvSpPr txBox="1"/>
          <p:nvPr/>
        </p:nvSpPr>
        <p:spPr>
          <a:xfrm>
            <a:off x="340500" y="702250"/>
            <a:ext cx="82380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AHORA QUE SABEMOS BUSCAR </a:t>
            </a:r>
            <a:r>
              <a:rPr lang="es" sz="3600" b="1">
                <a:solidFill>
                  <a:srgbClr val="FF9900"/>
                </a:solidFill>
              </a:rPr>
              <a:t>PALABRAS CLAVE</a:t>
            </a:r>
            <a:r>
              <a:rPr lang="es" sz="3600" b="1">
                <a:solidFill>
                  <a:srgbClr val="434343"/>
                </a:solidFill>
              </a:rPr>
              <a:t>, CONOCEMOS </a:t>
            </a:r>
            <a:r>
              <a:rPr lang="es" sz="3600" b="1">
                <a:solidFill>
                  <a:srgbClr val="FF9900"/>
                </a:solidFill>
              </a:rPr>
              <a:t>TÉCNICAS DE REDACCIÓN</a:t>
            </a:r>
            <a:r>
              <a:rPr lang="es" sz="3600" b="1">
                <a:solidFill>
                  <a:srgbClr val="434343"/>
                </a:solidFill>
              </a:rPr>
              <a:t>, </a:t>
            </a:r>
            <a:r>
              <a:rPr lang="es" sz="3600" b="1">
                <a:solidFill>
                  <a:srgbClr val="FF9900"/>
                </a:solidFill>
              </a:rPr>
              <a:t>HERRAMIENTAS</a:t>
            </a:r>
            <a:r>
              <a:rPr lang="es" sz="3600" b="1">
                <a:solidFill>
                  <a:srgbClr val="434343"/>
                </a:solidFill>
              </a:rPr>
              <a:t> GRATUITAS...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7" name="Google Shape;1267;p9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9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90"/>
          <p:cNvSpPr txBox="1"/>
          <p:nvPr/>
        </p:nvSpPr>
        <p:spPr>
          <a:xfrm>
            <a:off x="1760725" y="4451075"/>
            <a:ext cx="1125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5" name="Google Shape;1275;p9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6" name="Google Shape;1276;p9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77" name="Google Shape;1277;p9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9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9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9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1" name="Google Shape;1281;p91"/>
          <p:cNvSpPr txBox="1"/>
          <p:nvPr/>
        </p:nvSpPr>
        <p:spPr>
          <a:xfrm>
            <a:off x="340500" y="702250"/>
            <a:ext cx="82380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...</a:t>
            </a:r>
            <a:r>
              <a:rPr lang="es" sz="3600" b="1">
                <a:solidFill>
                  <a:srgbClr val="FF9900"/>
                </a:solidFill>
              </a:rPr>
              <a:t>TRUCOS</a:t>
            </a:r>
            <a:r>
              <a:rPr lang="es" sz="3600" b="1">
                <a:solidFill>
                  <a:srgbClr val="434343"/>
                </a:solidFill>
              </a:rPr>
              <a:t> PARA SUPERAR A LA COMPETENCIA, CÓMO </a:t>
            </a:r>
            <a:r>
              <a:rPr lang="es" sz="3600" b="1">
                <a:solidFill>
                  <a:srgbClr val="FF9900"/>
                </a:solidFill>
              </a:rPr>
              <a:t>OPTIMIZAR EN YOUTUBE</a:t>
            </a:r>
            <a:r>
              <a:rPr lang="es" sz="3600" b="1">
                <a:solidFill>
                  <a:srgbClr val="434343"/>
                </a:solidFill>
              </a:rPr>
              <a:t>…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2" name="Google Shape;1282;p9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9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91"/>
          <p:cNvSpPr txBox="1"/>
          <p:nvPr/>
        </p:nvSpPr>
        <p:spPr>
          <a:xfrm>
            <a:off x="1760725" y="4451075"/>
            <a:ext cx="1169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p2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40850" y="99675"/>
            <a:ext cx="87315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>
                <a:solidFill>
                  <a:srgbClr val="434343"/>
                </a:solidFill>
              </a:rPr>
              <a:t>BUSCAR PALABRAS CLAVE</a:t>
            </a:r>
            <a:endParaRPr sz="1800" b="1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QUÉ ES UNA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 CLAVE</a:t>
            </a: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TIPOLOGÍA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PALABRAS CLAVE: GENERAL, LSI, LONGTAIL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INTENCIÓN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BÚSQUEDA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EXTENSIÓN: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MOZ 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AUTOCOMPLETADO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DE GOOGLE Y </a:t>
            </a: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PALABRAS RELACIONADAS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ANSWERTHEPUBLIC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PLANIFICADOR</a:t>
            </a: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PALABRAS CLAVE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AHREF (DE PAGO)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"/>
              <a:buChar char="❏"/>
            </a:pPr>
            <a:r>
              <a:rPr lang="es" sz="1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VIDIQ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1760725" y="4451075"/>
            <a:ext cx="1163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0" name="Google Shape;1290;p9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9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2" name="Google Shape;1292;p9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9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9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92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6" name="Google Shape;1296;p92"/>
          <p:cNvSpPr txBox="1"/>
          <p:nvPr/>
        </p:nvSpPr>
        <p:spPr>
          <a:xfrm>
            <a:off x="395525" y="519400"/>
            <a:ext cx="37668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LO MÁS IMPORTANTE...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7" name="Google Shape;1297;p9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9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92"/>
          <p:cNvSpPr txBox="1"/>
          <p:nvPr/>
        </p:nvSpPr>
        <p:spPr>
          <a:xfrm>
            <a:off x="1760725" y="4451075"/>
            <a:ext cx="1238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01" name="Google Shape;1301;p92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4244975" y="617425"/>
            <a:ext cx="3810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6" name="Google Shape;1306;p93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7" name="Google Shape;1307;p93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8" name="Google Shape;1308;p9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93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93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93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2" name="Google Shape;1312;p93"/>
          <p:cNvSpPr txBox="1"/>
          <p:nvPr/>
        </p:nvSpPr>
        <p:spPr>
          <a:xfrm>
            <a:off x="340500" y="508000"/>
            <a:ext cx="326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¡DIVIÉRTETE!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3" name="Google Shape;1313;p9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9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93"/>
          <p:cNvSpPr txBox="1"/>
          <p:nvPr/>
        </p:nvSpPr>
        <p:spPr>
          <a:xfrm>
            <a:off x="1760725" y="4451075"/>
            <a:ext cx="138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1" name="Google Shape;1321;p94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2" name="Google Shape;1322;p94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23" name="Google Shape;1323;p9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94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94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94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7" name="Google Shape;1327;p94"/>
          <p:cNvSpPr txBox="1"/>
          <p:nvPr/>
        </p:nvSpPr>
        <p:spPr>
          <a:xfrm>
            <a:off x="340500" y="508000"/>
            <a:ext cx="326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¡DIVIÉRTETE!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8" name="Google Shape;1328;p9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94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94"/>
          <p:cNvSpPr txBox="1"/>
          <p:nvPr/>
        </p:nvSpPr>
        <p:spPr>
          <a:xfrm>
            <a:off x="1760725" y="4451075"/>
            <a:ext cx="138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32" name="Google Shape;1332;p94"/>
          <p:cNvSpPr txBox="1"/>
          <p:nvPr/>
        </p:nvSpPr>
        <p:spPr>
          <a:xfrm>
            <a:off x="4265275" y="498425"/>
            <a:ext cx="39489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SÉ NATURAL</a:t>
            </a:r>
            <a:endParaRPr sz="30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7" name="Google Shape;1337;p95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8" name="Google Shape;1338;p95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9" name="Google Shape;1339;p9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95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95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95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3" name="Google Shape;1343;p95"/>
          <p:cNvSpPr txBox="1"/>
          <p:nvPr/>
        </p:nvSpPr>
        <p:spPr>
          <a:xfrm>
            <a:off x="340500" y="508000"/>
            <a:ext cx="326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¡DIVIÉRTETE!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4" name="Google Shape;1344;p9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9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95"/>
          <p:cNvSpPr txBox="1"/>
          <p:nvPr/>
        </p:nvSpPr>
        <p:spPr>
          <a:xfrm>
            <a:off x="1760725" y="4451075"/>
            <a:ext cx="138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48" name="Google Shape;1348;p95"/>
          <p:cNvSpPr txBox="1"/>
          <p:nvPr/>
        </p:nvSpPr>
        <p:spPr>
          <a:xfrm>
            <a:off x="2632225" y="1263425"/>
            <a:ext cx="569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IMPLICA A TUS ALUMNOS</a:t>
            </a:r>
            <a:endParaRPr/>
          </a:p>
        </p:txBody>
      </p:sp>
      <p:sp>
        <p:nvSpPr>
          <p:cNvPr id="1349" name="Google Shape;1349;p95"/>
          <p:cNvSpPr txBox="1"/>
          <p:nvPr/>
        </p:nvSpPr>
        <p:spPr>
          <a:xfrm>
            <a:off x="4265275" y="498425"/>
            <a:ext cx="39489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SÉ NATURAL</a:t>
            </a:r>
            <a:endParaRPr sz="30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4" name="Google Shape;1354;p96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5" name="Google Shape;1355;p96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6" name="Google Shape;1356;p9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96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96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96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0" name="Google Shape;1360;p96"/>
          <p:cNvSpPr txBox="1"/>
          <p:nvPr/>
        </p:nvSpPr>
        <p:spPr>
          <a:xfrm>
            <a:off x="340500" y="508000"/>
            <a:ext cx="326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¡DIVIÉRTETE!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1" name="Google Shape;1361;p9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96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96"/>
          <p:cNvSpPr txBox="1"/>
          <p:nvPr/>
        </p:nvSpPr>
        <p:spPr>
          <a:xfrm>
            <a:off x="1760725" y="4451075"/>
            <a:ext cx="138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65" name="Google Shape;1365;p96"/>
          <p:cNvSpPr txBox="1"/>
          <p:nvPr/>
        </p:nvSpPr>
        <p:spPr>
          <a:xfrm>
            <a:off x="2632225" y="1263425"/>
            <a:ext cx="569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IMPLICA A TUS ALUMNOS</a:t>
            </a:r>
            <a:endParaRPr/>
          </a:p>
        </p:txBody>
      </p:sp>
      <p:sp>
        <p:nvSpPr>
          <p:cNvPr id="1366" name="Google Shape;1366;p96"/>
          <p:cNvSpPr txBox="1"/>
          <p:nvPr/>
        </p:nvSpPr>
        <p:spPr>
          <a:xfrm>
            <a:off x="395525" y="2048500"/>
            <a:ext cx="61509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OLVÍDATE DE BUSCADORES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67" name="Google Shape;1367;p96"/>
          <p:cNvSpPr txBox="1"/>
          <p:nvPr/>
        </p:nvSpPr>
        <p:spPr>
          <a:xfrm>
            <a:off x="4265275" y="498425"/>
            <a:ext cx="39489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SÉ NATURAL</a:t>
            </a:r>
            <a:endParaRPr sz="30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2" name="Google Shape;1372;p97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3" name="Google Shape;1373;p97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74" name="Google Shape;1374;p9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97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97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97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8" name="Google Shape;1378;p97"/>
          <p:cNvSpPr txBox="1"/>
          <p:nvPr/>
        </p:nvSpPr>
        <p:spPr>
          <a:xfrm>
            <a:off x="340500" y="508000"/>
            <a:ext cx="326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¡DIVIÉRTETE!</a:t>
            </a:r>
            <a:endParaRPr sz="36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9" name="Google Shape;1379;p9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97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97"/>
          <p:cNvSpPr txBox="1"/>
          <p:nvPr/>
        </p:nvSpPr>
        <p:spPr>
          <a:xfrm>
            <a:off x="1760725" y="4451075"/>
            <a:ext cx="1389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83" name="Google Shape;1383;p97"/>
          <p:cNvSpPr txBox="1"/>
          <p:nvPr/>
        </p:nvSpPr>
        <p:spPr>
          <a:xfrm>
            <a:off x="2632225" y="1263425"/>
            <a:ext cx="569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IMPLICA A TUS ALUMNOS</a:t>
            </a:r>
            <a:endParaRPr/>
          </a:p>
        </p:txBody>
      </p:sp>
      <p:sp>
        <p:nvSpPr>
          <p:cNvPr id="1384" name="Google Shape;1384;p97"/>
          <p:cNvSpPr txBox="1"/>
          <p:nvPr/>
        </p:nvSpPr>
        <p:spPr>
          <a:xfrm>
            <a:off x="395525" y="2048500"/>
            <a:ext cx="61440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OLVÍDATE DE BUSCADORES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85" name="Google Shape;1385;p97"/>
          <p:cNvSpPr txBox="1"/>
          <p:nvPr/>
        </p:nvSpPr>
        <p:spPr>
          <a:xfrm>
            <a:off x="4265275" y="498425"/>
            <a:ext cx="39489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SÉ NATURAL</a:t>
            </a:r>
            <a:endParaRPr sz="30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6" name="Google Shape;1386;p97"/>
          <p:cNvSpPr txBox="1"/>
          <p:nvPr/>
        </p:nvSpPr>
        <p:spPr>
          <a:xfrm>
            <a:off x="1332300" y="2895400"/>
            <a:ext cx="73803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TRABAJA TU BLOG Y VLOG CON PASIÓN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1" name="Google Shape;1391;p98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2" name="Google Shape;1392;p98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3" name="Google Shape;1393;p9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98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8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8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7" name="Google Shape;1397;p98"/>
          <p:cNvSpPr txBox="1"/>
          <p:nvPr/>
        </p:nvSpPr>
        <p:spPr>
          <a:xfrm>
            <a:off x="340500" y="702250"/>
            <a:ext cx="82380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...Y SI EL</a:t>
            </a:r>
            <a:r>
              <a:rPr lang="es" sz="3600" b="1">
                <a:solidFill>
                  <a:srgbClr val="FF9900"/>
                </a:solidFill>
              </a:rPr>
              <a:t> BLOG/VLOG </a:t>
            </a:r>
            <a:r>
              <a:rPr lang="es" sz="3600" b="1">
                <a:solidFill>
                  <a:srgbClr val="434343"/>
                </a:solidFill>
              </a:rPr>
              <a:t>COMIENZA A CRECER </a:t>
            </a:r>
            <a:r>
              <a:rPr lang="es" sz="3600" b="1">
                <a:solidFill>
                  <a:srgbClr val="FF9900"/>
                </a:solidFill>
              </a:rPr>
              <a:t>O TENÉIS </a:t>
            </a:r>
            <a:r>
              <a:rPr lang="es" sz="3600" b="1">
                <a:solidFill>
                  <a:srgbClr val="434343"/>
                </a:solidFill>
              </a:rPr>
              <a:t>OBJETIVOS</a:t>
            </a:r>
            <a:r>
              <a:rPr lang="es" sz="3600" b="1">
                <a:solidFill>
                  <a:srgbClr val="666666"/>
                </a:solidFill>
              </a:rPr>
              <a:t> </a:t>
            </a:r>
            <a:r>
              <a:rPr lang="es" sz="3600" b="1">
                <a:solidFill>
                  <a:srgbClr val="434343"/>
                </a:solidFill>
              </a:rPr>
              <a:t>MÁS AMBICIOSOS</a:t>
            </a:r>
            <a:r>
              <a:rPr lang="es" sz="3600" b="1">
                <a:solidFill>
                  <a:srgbClr val="FF9900"/>
                </a:solidFill>
              </a:rPr>
              <a:t>, ENTONCES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9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98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98"/>
          <p:cNvSpPr txBox="1"/>
          <p:nvPr/>
        </p:nvSpPr>
        <p:spPr>
          <a:xfrm>
            <a:off x="1760725" y="4451075"/>
            <a:ext cx="1169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6" name="Google Shape;1406;p99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7" name="Google Shape;1407;p99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8" name="Google Shape;1408;p9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99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9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9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2" name="Google Shape;1412;p99"/>
          <p:cNvSpPr txBox="1"/>
          <p:nvPr/>
        </p:nvSpPr>
        <p:spPr>
          <a:xfrm>
            <a:off x="340500" y="702250"/>
            <a:ext cx="45708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...</a:t>
            </a:r>
            <a:r>
              <a:rPr lang="es" sz="4800" b="1">
                <a:solidFill>
                  <a:srgbClr val="434343"/>
                </a:solidFill>
              </a:rPr>
              <a:t>LLAMADME</a:t>
            </a:r>
            <a:r>
              <a:rPr lang="es" sz="3600" b="1">
                <a:solidFill>
                  <a:srgbClr val="434343"/>
                </a:solidFill>
              </a:rPr>
              <a:t> </a:t>
            </a:r>
            <a:endParaRPr sz="36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3" name="Google Shape;1413;p9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9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99"/>
          <p:cNvSpPr txBox="1"/>
          <p:nvPr/>
        </p:nvSpPr>
        <p:spPr>
          <a:xfrm>
            <a:off x="1760725" y="4451075"/>
            <a:ext cx="1177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417" name="Google Shape;1417;p99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178300" y="208650"/>
            <a:ext cx="3008998" cy="419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2" name="Google Shape;1422;p100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3" name="Google Shape;1423;p100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4" name="Google Shape;1424;p10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00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00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00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8" name="Google Shape;1428;p100"/>
          <p:cNvSpPr txBox="1"/>
          <p:nvPr/>
        </p:nvSpPr>
        <p:spPr>
          <a:xfrm>
            <a:off x="2407125" y="534850"/>
            <a:ext cx="4231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434343"/>
                </a:solidFill>
              </a:rPr>
              <a:t>¿PREGUNTAS?</a:t>
            </a:r>
            <a:r>
              <a:rPr lang="es" sz="4800" b="1">
                <a:solidFill>
                  <a:srgbClr val="434343"/>
                </a:solidFill>
              </a:rPr>
              <a:t> </a:t>
            </a:r>
            <a:endParaRPr sz="48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9" name="Google Shape;1429;p10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0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00"/>
          <p:cNvSpPr txBox="1"/>
          <p:nvPr/>
        </p:nvSpPr>
        <p:spPr>
          <a:xfrm>
            <a:off x="1760725" y="4451075"/>
            <a:ext cx="1212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433" name="Google Shape;1433;p100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3834300" y="1502200"/>
            <a:ext cx="1938450" cy="21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8" name="Google Shape;1438;p10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10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0" name="Google Shape;1440;p10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0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0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0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4" name="Google Shape;1444;p101"/>
          <p:cNvSpPr txBox="1"/>
          <p:nvPr/>
        </p:nvSpPr>
        <p:spPr>
          <a:xfrm>
            <a:off x="340500" y="702250"/>
            <a:ext cx="84234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434343"/>
                </a:solidFill>
              </a:rPr>
              <a:t>EMAIL: info@rgalgora.com </a:t>
            </a:r>
            <a:endParaRPr sz="3000" b="1">
              <a:solidFill>
                <a:srgbClr val="434343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</a:rPr>
              <a:t>WWW. RGALGORA.COM</a:t>
            </a:r>
            <a:endParaRPr sz="3600" b="1">
              <a:solidFill>
                <a:srgbClr val="FF9900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i="1">
                <a:solidFill>
                  <a:srgbClr val="434343"/>
                </a:solidFill>
              </a:rPr>
              <a:t>¿ESTÁ TU WEB/BLOG PREPARADO PARA ENAMORAR A GOOGLE?</a:t>
            </a:r>
            <a:endParaRPr sz="3000" b="1" i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5" name="Google Shape;1445;p10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0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01"/>
          <p:cNvSpPr txBox="1"/>
          <p:nvPr/>
        </p:nvSpPr>
        <p:spPr>
          <a:xfrm>
            <a:off x="1760725" y="4451075"/>
            <a:ext cx="1179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21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21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2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395525" y="770250"/>
            <a:ext cx="836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40850" y="348825"/>
            <a:ext cx="53484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¿QUÉ ES UNA </a:t>
            </a:r>
            <a:r>
              <a:rPr lang="es" sz="3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PALABRA CLAVE?</a:t>
            </a:r>
            <a:endParaRPr sz="3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3375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24" y="4498501"/>
            <a:ext cx="400950" cy="2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1282400" y="4445875"/>
            <a:ext cx="398051" cy="3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1760725" y="4451075"/>
            <a:ext cx="1314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@Rgalgora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7" cstate="email">
            <a:alphaModFix/>
          </a:blip>
          <a:stretch>
            <a:fillRect/>
          </a:stretch>
        </p:blipFill>
        <p:spPr>
          <a:xfrm>
            <a:off x="5024625" y="314975"/>
            <a:ext cx="3622376" cy="40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3" name="Google Shape;1453;p102"/>
          <p:cNvCxnSpPr/>
          <p:nvPr/>
        </p:nvCxnSpPr>
        <p:spPr>
          <a:xfrm>
            <a:off x="5200" y="-5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102"/>
          <p:cNvCxnSpPr/>
          <p:nvPr/>
        </p:nvCxnSpPr>
        <p:spPr>
          <a:xfrm rot="10800000" flipH="1">
            <a:off x="0" y="5143500"/>
            <a:ext cx="9144000" cy="10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55" name="Google Shape;1455;p10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25625" y="4843924"/>
            <a:ext cx="646619" cy="2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102"/>
          <p:cNvSpPr/>
          <p:nvPr/>
        </p:nvSpPr>
        <p:spPr>
          <a:xfrm>
            <a:off x="0" y="-5200"/>
            <a:ext cx="62400" cy="515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02"/>
          <p:cNvSpPr/>
          <p:nvPr/>
        </p:nvSpPr>
        <p:spPr>
          <a:xfrm>
            <a:off x="9081600" y="-5200"/>
            <a:ext cx="62400" cy="5159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02"/>
          <p:cNvSpPr txBox="1"/>
          <p:nvPr/>
        </p:nvSpPr>
        <p:spPr>
          <a:xfrm>
            <a:off x="906850" y="1052000"/>
            <a:ext cx="7340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¡MUCHAS GRACIAS!</a:t>
            </a:r>
            <a:endParaRPr sz="36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9" name="Google Shape;1459;p10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2219500" y="1761775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PresentationFormat>Presentación en pantalla (16:9)</PresentationFormat>
  <Paragraphs>1048</Paragraphs>
  <Slides>90</Slides>
  <Notes>90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90</vt:i4>
      </vt:variant>
    </vt:vector>
  </HeadingPairs>
  <TitlesOfParts>
    <vt:vector size="93" baseType="lpstr">
      <vt:lpstr>Arial</vt:lpstr>
      <vt:lpstr>Lato</vt:lpstr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cat</cp:lastModifiedBy>
  <cp:revision>1</cp:revision>
  <dcterms:modified xsi:type="dcterms:W3CDTF">2019-10-25T19:22:01Z</dcterms:modified>
</cp:coreProperties>
</file>