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ms-office.drawingml.diagramDrawing+xml" PartName="/ppt/diagrams/drawing3.xml"/>
  <Override ContentType="application/vnd.openxmlformats-officedocument.presentationml.presProps+xml" PartName="/ppt/presProps1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29" Type="http://schemas.openxmlformats.org/officeDocument/2006/relationships/slide" Target="slides/slide26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11" Type="http://schemas.openxmlformats.org/officeDocument/2006/relationships/slide" Target="slides/slide8.xml"/><Relationship Id="rId33" Type="http://schemas.openxmlformats.org/officeDocument/2006/relationships/slide" Target="slides/slide30.xml"/><Relationship Id="rId10" Type="http://schemas.openxmlformats.org/officeDocument/2006/relationships/slide" Target="slides/slide7.xml"/><Relationship Id="rId32" Type="http://schemas.openxmlformats.org/officeDocument/2006/relationships/slide" Target="slides/slide29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9" Type="http://schemas.openxmlformats.org/officeDocument/2006/relationships/slide" Target="slides/slide16.xml"/><Relationship Id="rId18" Type="http://schemas.openxmlformats.org/officeDocument/2006/relationships/slide" Target="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C98B7-0DDA-4C44-8466-A583F05B36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50579-D011-4BEC-B6FF-343D876D6971}">
      <dgm:prSet/>
      <dgm:spPr/>
      <dgm:t>
        <a:bodyPr anchor="ctr" anchorCtr="0"/>
        <a:lstStyle/>
        <a:p>
          <a:r>
            <a:rPr lang="en-US" b="1" dirty="0" err="1">
              <a:solidFill>
                <a:srgbClr val="FF0000"/>
              </a:solidFill>
            </a:rPr>
            <a:t>Usuarios</a:t>
          </a:r>
          <a:r>
            <a:rPr lang="en-US" dirty="0"/>
            <a:t>: la </a:t>
          </a:r>
          <a:r>
            <a:rPr lang="en-US" b="1" dirty="0">
              <a:solidFill>
                <a:srgbClr val="FF0000"/>
              </a:solidFill>
            </a:rPr>
            <a:t>principal</a:t>
          </a:r>
          <a:r>
            <a:rPr lang="en-US" dirty="0"/>
            <a:t> </a:t>
          </a:r>
          <a:r>
            <a:rPr lang="en-US" dirty="0" err="1"/>
            <a:t>amenaza</a:t>
          </a:r>
          <a:r>
            <a:rPr lang="en-US" dirty="0"/>
            <a:t> de un </a:t>
          </a:r>
          <a:r>
            <a:rPr lang="en-US" dirty="0" err="1"/>
            <a:t>sistema</a:t>
          </a:r>
          <a:r>
            <a:rPr lang="en-US" dirty="0"/>
            <a:t> </a:t>
          </a:r>
          <a:r>
            <a:rPr lang="en-US" dirty="0" err="1"/>
            <a:t>informático</a:t>
          </a:r>
          <a:r>
            <a:rPr lang="en-US" dirty="0"/>
            <a:t>, </a:t>
          </a:r>
          <a:r>
            <a:rPr lang="en-US" dirty="0" err="1"/>
            <a:t>ya</a:t>
          </a:r>
          <a:r>
            <a:rPr lang="en-US" dirty="0"/>
            <a:t> sea </a:t>
          </a:r>
          <a:r>
            <a:rPr lang="en-US" dirty="0" err="1"/>
            <a:t>consciente</a:t>
          </a:r>
          <a:r>
            <a:rPr lang="en-US" dirty="0"/>
            <a:t> –</a:t>
          </a:r>
          <a:r>
            <a:rPr lang="en-US" i="1" dirty="0"/>
            <a:t>insider</a:t>
          </a:r>
          <a:r>
            <a:rPr lang="en-US" dirty="0"/>
            <a:t>– o </a:t>
          </a:r>
          <a:r>
            <a:rPr lang="en-US" dirty="0" err="1"/>
            <a:t>involuntario</a:t>
          </a:r>
          <a:endParaRPr lang="en-US" dirty="0"/>
        </a:p>
      </dgm:t>
    </dgm:pt>
    <dgm:pt modelId="{6DEA146E-02DC-406E-8DE2-DFD4E544714F}" type="parTrans" cxnId="{4BB36650-F44E-4886-A0A2-386AE93FC475}">
      <dgm:prSet/>
      <dgm:spPr/>
      <dgm:t>
        <a:bodyPr/>
        <a:lstStyle/>
        <a:p>
          <a:endParaRPr lang="en-US"/>
        </a:p>
      </dgm:t>
    </dgm:pt>
    <dgm:pt modelId="{F84FA5F4-D58D-450F-98E2-CCD13763FB93}" type="sibTrans" cxnId="{4BB36650-F44E-4886-A0A2-386AE93FC475}">
      <dgm:prSet/>
      <dgm:spPr/>
      <dgm:t>
        <a:bodyPr/>
        <a:lstStyle/>
        <a:p>
          <a:endParaRPr lang="en-US"/>
        </a:p>
      </dgm:t>
    </dgm:pt>
    <dgm:pt modelId="{C5BB980C-7DC4-4DBA-BDCD-D29346450EE5}">
      <dgm:prSet/>
      <dgm:spPr/>
      <dgm:t>
        <a:bodyPr anchor="ctr" anchorCtr="0"/>
        <a:lstStyle/>
        <a:p>
          <a:r>
            <a:rPr lang="en-US" b="1" dirty="0" err="1">
              <a:solidFill>
                <a:srgbClr val="FF0000"/>
              </a:solidFill>
            </a:rPr>
            <a:t>Programas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maliciosos</a:t>
          </a:r>
          <a:r>
            <a:rPr lang="en-US" dirty="0"/>
            <a:t>. Malware, ransomware, phishing, </a:t>
          </a:r>
          <a:r>
            <a:rPr lang="en-US" dirty="0" err="1"/>
            <a:t>Ingeniería</a:t>
          </a:r>
          <a:r>
            <a:rPr lang="en-US" dirty="0"/>
            <a:t> Social, APTs …</a:t>
          </a:r>
        </a:p>
      </dgm:t>
    </dgm:pt>
    <dgm:pt modelId="{ADE80B0E-669C-4B2C-9B4A-3781C1C7F381}" type="parTrans" cxnId="{550FECC2-D27A-4584-82F4-73F8958817F3}">
      <dgm:prSet/>
      <dgm:spPr/>
      <dgm:t>
        <a:bodyPr/>
        <a:lstStyle/>
        <a:p>
          <a:endParaRPr lang="en-US"/>
        </a:p>
      </dgm:t>
    </dgm:pt>
    <dgm:pt modelId="{DECE7399-F8E2-4BFE-A4A7-E0B6210C915A}" type="sibTrans" cxnId="{550FECC2-D27A-4584-82F4-73F8958817F3}">
      <dgm:prSet/>
      <dgm:spPr/>
      <dgm:t>
        <a:bodyPr/>
        <a:lstStyle/>
        <a:p>
          <a:endParaRPr lang="en-US"/>
        </a:p>
      </dgm:t>
    </dgm:pt>
    <dgm:pt modelId="{D1CE3B22-07B5-4207-8AD6-461032D21E7C}">
      <dgm:prSet/>
      <dgm:spPr/>
      <dgm:t>
        <a:bodyPr anchor="ctr" anchorCtr="0"/>
        <a:lstStyle/>
        <a:p>
          <a:r>
            <a:rPr lang="en-US" b="1" dirty="0" err="1">
              <a:solidFill>
                <a:srgbClr val="FF0000"/>
              </a:solidFill>
            </a:rPr>
            <a:t>Errores</a:t>
          </a:r>
          <a:r>
            <a:rPr lang="en-US" b="1" dirty="0">
              <a:solidFill>
                <a:srgbClr val="FF0000"/>
              </a:solidFill>
            </a:rPr>
            <a:t> de </a:t>
          </a:r>
          <a:r>
            <a:rPr lang="en-US" b="1" dirty="0" err="1">
              <a:solidFill>
                <a:srgbClr val="FF0000"/>
              </a:solidFill>
            </a:rPr>
            <a:t>programación</a:t>
          </a:r>
          <a:r>
            <a:rPr lang="en-US" dirty="0"/>
            <a:t>, </a:t>
          </a:r>
          <a:r>
            <a:rPr lang="en-US" dirty="0" err="1"/>
            <a:t>pueden</a:t>
          </a:r>
          <a:r>
            <a:rPr lang="en-US" dirty="0"/>
            <a:t> ser –y lo son– </a:t>
          </a:r>
          <a:r>
            <a:rPr lang="en-US" dirty="0" err="1"/>
            <a:t>utilizados</a:t>
          </a:r>
          <a:r>
            <a:rPr lang="en-US" dirty="0"/>
            <a:t> por </a:t>
          </a:r>
          <a:r>
            <a:rPr lang="en-US" dirty="0" err="1"/>
            <a:t>ciberdelincuentes</a:t>
          </a:r>
          <a:r>
            <a:rPr lang="en-US" dirty="0"/>
            <a:t>. </a:t>
          </a:r>
          <a:r>
            <a:rPr lang="en-US" dirty="0" err="1"/>
            <a:t>Vulnerabilidades</a:t>
          </a:r>
          <a:r>
            <a:rPr lang="en-US" dirty="0"/>
            <a:t>.</a:t>
          </a:r>
        </a:p>
      </dgm:t>
    </dgm:pt>
    <dgm:pt modelId="{C42A215C-7BF4-46E4-8AD1-343171B3EAE7}" type="parTrans" cxnId="{18B723C2-E20D-443E-9539-D731E38C17AC}">
      <dgm:prSet/>
      <dgm:spPr/>
      <dgm:t>
        <a:bodyPr/>
        <a:lstStyle/>
        <a:p>
          <a:endParaRPr lang="en-US"/>
        </a:p>
      </dgm:t>
    </dgm:pt>
    <dgm:pt modelId="{29F8F8DA-A884-4416-9174-04592BBBFE37}" type="sibTrans" cxnId="{18B723C2-E20D-443E-9539-D731E38C17AC}">
      <dgm:prSet/>
      <dgm:spPr/>
      <dgm:t>
        <a:bodyPr/>
        <a:lstStyle/>
        <a:p>
          <a:endParaRPr lang="en-US"/>
        </a:p>
      </dgm:t>
    </dgm:pt>
    <dgm:pt modelId="{8EC13013-7F6A-41F4-9B0F-3F106163F5A4}">
      <dgm:prSet/>
      <dgm:spPr/>
      <dgm:t>
        <a:bodyPr anchor="ctr" anchorCtr="0"/>
        <a:lstStyle/>
        <a:p>
          <a:r>
            <a:rPr lang="en-US" b="1" dirty="0" err="1">
              <a:solidFill>
                <a:srgbClr val="FF0000"/>
              </a:solidFill>
            </a:rPr>
            <a:t>Catástrofes</a:t>
          </a:r>
          <a:r>
            <a:rPr lang="en-US" dirty="0"/>
            <a:t>: </a:t>
          </a:r>
          <a:r>
            <a:rPr lang="en-US" dirty="0" err="1"/>
            <a:t>incendio</a:t>
          </a:r>
          <a:r>
            <a:rPr lang="en-US" dirty="0"/>
            <a:t>, </a:t>
          </a:r>
          <a:r>
            <a:rPr lang="en-US" dirty="0" err="1"/>
            <a:t>inundación</a:t>
          </a:r>
          <a:r>
            <a:rPr lang="en-US" dirty="0"/>
            <a:t>, </a:t>
          </a:r>
          <a:r>
            <a:rPr lang="en-US" dirty="0" err="1"/>
            <a:t>corte</a:t>
          </a:r>
          <a:r>
            <a:rPr lang="en-US" dirty="0"/>
            <a:t> de </a:t>
          </a:r>
          <a:r>
            <a:rPr lang="en-US" dirty="0" err="1"/>
            <a:t>electricidad</a:t>
          </a:r>
          <a:r>
            <a:rPr lang="en-US" dirty="0"/>
            <a:t>, </a:t>
          </a:r>
          <a:r>
            <a:rPr lang="en-US" dirty="0" err="1"/>
            <a:t>fallo</a:t>
          </a:r>
          <a:r>
            <a:rPr lang="en-US" dirty="0"/>
            <a:t> de </a:t>
          </a:r>
          <a:r>
            <a:rPr lang="en-US" dirty="0" err="1"/>
            <a:t>hw</a:t>
          </a:r>
          <a:r>
            <a:rPr lang="en-US" dirty="0"/>
            <a:t>, …</a:t>
          </a:r>
        </a:p>
      </dgm:t>
    </dgm:pt>
    <dgm:pt modelId="{D7AE8AD7-4939-4F30-BD16-2CD390B05270}" type="parTrans" cxnId="{1BAD65CB-4F6D-42BF-B750-D57AEE4E6A3B}">
      <dgm:prSet/>
      <dgm:spPr/>
      <dgm:t>
        <a:bodyPr/>
        <a:lstStyle/>
        <a:p>
          <a:endParaRPr lang="en-US"/>
        </a:p>
      </dgm:t>
    </dgm:pt>
    <dgm:pt modelId="{B066A8EA-9D9C-4495-9785-901FE972FE92}" type="sibTrans" cxnId="{1BAD65CB-4F6D-42BF-B750-D57AEE4E6A3B}">
      <dgm:prSet/>
      <dgm:spPr/>
      <dgm:t>
        <a:bodyPr/>
        <a:lstStyle/>
        <a:p>
          <a:endParaRPr lang="en-US"/>
        </a:p>
      </dgm:t>
    </dgm:pt>
    <dgm:pt modelId="{851D428F-56C8-49B8-B27A-3C4F0B22C883}" type="pres">
      <dgm:prSet presAssocID="{534C98B7-0DDA-4C44-8466-A583F05B363D}" presName="vert0" presStyleCnt="0">
        <dgm:presLayoutVars>
          <dgm:dir/>
          <dgm:animOne val="branch"/>
          <dgm:animLvl val="lvl"/>
        </dgm:presLayoutVars>
      </dgm:prSet>
      <dgm:spPr/>
    </dgm:pt>
    <dgm:pt modelId="{1EBB5423-D722-47AA-ADCD-CEA36835537A}" type="pres">
      <dgm:prSet presAssocID="{FC950579-D011-4BEC-B6FF-343D876D6971}" presName="thickLine" presStyleLbl="alignNode1" presStyleIdx="0" presStyleCnt="4"/>
      <dgm:spPr/>
    </dgm:pt>
    <dgm:pt modelId="{11E037F1-0A9E-4410-8D08-F9F796E6C18F}" type="pres">
      <dgm:prSet presAssocID="{FC950579-D011-4BEC-B6FF-343D876D6971}" presName="horz1" presStyleCnt="0"/>
      <dgm:spPr/>
    </dgm:pt>
    <dgm:pt modelId="{0F0C6FAB-2CCB-4331-A15A-0320B467E47C}" type="pres">
      <dgm:prSet presAssocID="{FC950579-D011-4BEC-B6FF-343D876D6971}" presName="tx1" presStyleLbl="revTx" presStyleIdx="0" presStyleCnt="4"/>
      <dgm:spPr/>
    </dgm:pt>
    <dgm:pt modelId="{12D47CA8-5F24-4EBA-937B-89125ADAF687}" type="pres">
      <dgm:prSet presAssocID="{FC950579-D011-4BEC-B6FF-343D876D6971}" presName="vert1" presStyleCnt="0"/>
      <dgm:spPr/>
    </dgm:pt>
    <dgm:pt modelId="{B5F90924-19DF-4E4D-8832-357C05AD0B69}" type="pres">
      <dgm:prSet presAssocID="{C5BB980C-7DC4-4DBA-BDCD-D29346450EE5}" presName="thickLine" presStyleLbl="alignNode1" presStyleIdx="1" presStyleCnt="4"/>
      <dgm:spPr/>
    </dgm:pt>
    <dgm:pt modelId="{B7EA3D85-AF5F-46D5-80FA-D8D0819ED5C1}" type="pres">
      <dgm:prSet presAssocID="{C5BB980C-7DC4-4DBA-BDCD-D29346450EE5}" presName="horz1" presStyleCnt="0"/>
      <dgm:spPr/>
    </dgm:pt>
    <dgm:pt modelId="{A4BAA14A-4C48-4130-8E75-1AC611DE8965}" type="pres">
      <dgm:prSet presAssocID="{C5BB980C-7DC4-4DBA-BDCD-D29346450EE5}" presName="tx1" presStyleLbl="revTx" presStyleIdx="1" presStyleCnt="4"/>
      <dgm:spPr/>
    </dgm:pt>
    <dgm:pt modelId="{3C15EF79-65D0-4319-9B61-04A6E4A72D6B}" type="pres">
      <dgm:prSet presAssocID="{C5BB980C-7DC4-4DBA-BDCD-D29346450EE5}" presName="vert1" presStyleCnt="0"/>
      <dgm:spPr/>
    </dgm:pt>
    <dgm:pt modelId="{CC97139E-68F1-4295-8239-DE560999CEC4}" type="pres">
      <dgm:prSet presAssocID="{D1CE3B22-07B5-4207-8AD6-461032D21E7C}" presName="thickLine" presStyleLbl="alignNode1" presStyleIdx="2" presStyleCnt="4"/>
      <dgm:spPr/>
    </dgm:pt>
    <dgm:pt modelId="{9501D36E-157C-4A42-A78F-17ED57316CC1}" type="pres">
      <dgm:prSet presAssocID="{D1CE3B22-07B5-4207-8AD6-461032D21E7C}" presName="horz1" presStyleCnt="0"/>
      <dgm:spPr/>
    </dgm:pt>
    <dgm:pt modelId="{018A3749-4F0F-4BE4-96CD-8062A088C53C}" type="pres">
      <dgm:prSet presAssocID="{D1CE3B22-07B5-4207-8AD6-461032D21E7C}" presName="tx1" presStyleLbl="revTx" presStyleIdx="2" presStyleCnt="4"/>
      <dgm:spPr/>
    </dgm:pt>
    <dgm:pt modelId="{D06B56D3-8776-41F5-BDAC-3CAD0A7D1E0F}" type="pres">
      <dgm:prSet presAssocID="{D1CE3B22-07B5-4207-8AD6-461032D21E7C}" presName="vert1" presStyleCnt="0"/>
      <dgm:spPr/>
    </dgm:pt>
    <dgm:pt modelId="{D4A48EF4-F413-42DD-9BD8-396087682DF5}" type="pres">
      <dgm:prSet presAssocID="{8EC13013-7F6A-41F4-9B0F-3F106163F5A4}" presName="thickLine" presStyleLbl="alignNode1" presStyleIdx="3" presStyleCnt="4"/>
      <dgm:spPr/>
    </dgm:pt>
    <dgm:pt modelId="{203D96DB-5D65-4D0E-AA99-F85DD060A743}" type="pres">
      <dgm:prSet presAssocID="{8EC13013-7F6A-41F4-9B0F-3F106163F5A4}" presName="horz1" presStyleCnt="0"/>
      <dgm:spPr/>
    </dgm:pt>
    <dgm:pt modelId="{558A197F-B090-458C-AA75-0AC4EF0CEBE3}" type="pres">
      <dgm:prSet presAssocID="{8EC13013-7F6A-41F4-9B0F-3F106163F5A4}" presName="tx1" presStyleLbl="revTx" presStyleIdx="3" presStyleCnt="4"/>
      <dgm:spPr/>
    </dgm:pt>
    <dgm:pt modelId="{1D268EAC-B194-4C16-9687-6766293AB770}" type="pres">
      <dgm:prSet presAssocID="{8EC13013-7F6A-41F4-9B0F-3F106163F5A4}" presName="vert1" presStyleCnt="0"/>
      <dgm:spPr/>
    </dgm:pt>
  </dgm:ptLst>
  <dgm:cxnLst>
    <dgm:cxn modelId="{39E95914-2241-452A-A0BF-EF5D64D59197}" type="presOf" srcId="{534C98B7-0DDA-4C44-8466-A583F05B363D}" destId="{851D428F-56C8-49B8-B27A-3C4F0B22C883}" srcOrd="0" destOrd="0" presId="urn:microsoft.com/office/officeart/2008/layout/LinedList"/>
    <dgm:cxn modelId="{5B3C7B14-786E-45DE-94B1-8D8BBAFAE053}" type="presOf" srcId="{D1CE3B22-07B5-4207-8AD6-461032D21E7C}" destId="{018A3749-4F0F-4BE4-96CD-8062A088C53C}" srcOrd="0" destOrd="0" presId="urn:microsoft.com/office/officeart/2008/layout/LinedList"/>
    <dgm:cxn modelId="{38BF4448-B448-435B-8DD6-6AFDE7C26F33}" type="presOf" srcId="{C5BB980C-7DC4-4DBA-BDCD-D29346450EE5}" destId="{A4BAA14A-4C48-4130-8E75-1AC611DE8965}" srcOrd="0" destOrd="0" presId="urn:microsoft.com/office/officeart/2008/layout/LinedList"/>
    <dgm:cxn modelId="{75DB106A-A9FC-43B1-A7E5-55D8A817126A}" type="presOf" srcId="{FC950579-D011-4BEC-B6FF-343D876D6971}" destId="{0F0C6FAB-2CCB-4331-A15A-0320B467E47C}" srcOrd="0" destOrd="0" presId="urn:microsoft.com/office/officeart/2008/layout/LinedList"/>
    <dgm:cxn modelId="{4BB36650-F44E-4886-A0A2-386AE93FC475}" srcId="{534C98B7-0DDA-4C44-8466-A583F05B363D}" destId="{FC950579-D011-4BEC-B6FF-343D876D6971}" srcOrd="0" destOrd="0" parTransId="{6DEA146E-02DC-406E-8DE2-DFD4E544714F}" sibTransId="{F84FA5F4-D58D-450F-98E2-CCD13763FB93}"/>
    <dgm:cxn modelId="{0BE4B28C-8019-4C0F-B3CC-E73D48B7C562}" type="presOf" srcId="{8EC13013-7F6A-41F4-9B0F-3F106163F5A4}" destId="{558A197F-B090-458C-AA75-0AC4EF0CEBE3}" srcOrd="0" destOrd="0" presId="urn:microsoft.com/office/officeart/2008/layout/LinedList"/>
    <dgm:cxn modelId="{18B723C2-E20D-443E-9539-D731E38C17AC}" srcId="{534C98B7-0DDA-4C44-8466-A583F05B363D}" destId="{D1CE3B22-07B5-4207-8AD6-461032D21E7C}" srcOrd="2" destOrd="0" parTransId="{C42A215C-7BF4-46E4-8AD1-343171B3EAE7}" sibTransId="{29F8F8DA-A884-4416-9174-04592BBBFE37}"/>
    <dgm:cxn modelId="{550FECC2-D27A-4584-82F4-73F8958817F3}" srcId="{534C98B7-0DDA-4C44-8466-A583F05B363D}" destId="{C5BB980C-7DC4-4DBA-BDCD-D29346450EE5}" srcOrd="1" destOrd="0" parTransId="{ADE80B0E-669C-4B2C-9B4A-3781C1C7F381}" sibTransId="{DECE7399-F8E2-4BFE-A4A7-E0B6210C915A}"/>
    <dgm:cxn modelId="{1BAD65CB-4F6D-42BF-B750-D57AEE4E6A3B}" srcId="{534C98B7-0DDA-4C44-8466-A583F05B363D}" destId="{8EC13013-7F6A-41F4-9B0F-3F106163F5A4}" srcOrd="3" destOrd="0" parTransId="{D7AE8AD7-4939-4F30-BD16-2CD390B05270}" sibTransId="{B066A8EA-9D9C-4495-9785-901FE972FE92}"/>
    <dgm:cxn modelId="{D85E1BF0-8A06-4583-B5ED-9C32A280FC79}" type="presParOf" srcId="{851D428F-56C8-49B8-B27A-3C4F0B22C883}" destId="{1EBB5423-D722-47AA-ADCD-CEA36835537A}" srcOrd="0" destOrd="0" presId="urn:microsoft.com/office/officeart/2008/layout/LinedList"/>
    <dgm:cxn modelId="{A450EF38-C29A-4ED9-9D33-52391B471D59}" type="presParOf" srcId="{851D428F-56C8-49B8-B27A-3C4F0B22C883}" destId="{11E037F1-0A9E-4410-8D08-F9F796E6C18F}" srcOrd="1" destOrd="0" presId="urn:microsoft.com/office/officeart/2008/layout/LinedList"/>
    <dgm:cxn modelId="{B396797E-A049-4696-850B-8FD727A1EDC9}" type="presParOf" srcId="{11E037F1-0A9E-4410-8D08-F9F796E6C18F}" destId="{0F0C6FAB-2CCB-4331-A15A-0320B467E47C}" srcOrd="0" destOrd="0" presId="urn:microsoft.com/office/officeart/2008/layout/LinedList"/>
    <dgm:cxn modelId="{BD7F9ED3-E55F-480D-8B00-227FDB356BC3}" type="presParOf" srcId="{11E037F1-0A9E-4410-8D08-F9F796E6C18F}" destId="{12D47CA8-5F24-4EBA-937B-89125ADAF687}" srcOrd="1" destOrd="0" presId="urn:microsoft.com/office/officeart/2008/layout/LinedList"/>
    <dgm:cxn modelId="{92F323EF-791E-4DCB-89FE-5706A19B30F7}" type="presParOf" srcId="{851D428F-56C8-49B8-B27A-3C4F0B22C883}" destId="{B5F90924-19DF-4E4D-8832-357C05AD0B69}" srcOrd="2" destOrd="0" presId="urn:microsoft.com/office/officeart/2008/layout/LinedList"/>
    <dgm:cxn modelId="{2E624D9D-C1A3-4F15-A8C0-94B40E5B6425}" type="presParOf" srcId="{851D428F-56C8-49B8-B27A-3C4F0B22C883}" destId="{B7EA3D85-AF5F-46D5-80FA-D8D0819ED5C1}" srcOrd="3" destOrd="0" presId="urn:microsoft.com/office/officeart/2008/layout/LinedList"/>
    <dgm:cxn modelId="{773C9D4B-93C6-4FD8-99B0-B297B6C82CDC}" type="presParOf" srcId="{B7EA3D85-AF5F-46D5-80FA-D8D0819ED5C1}" destId="{A4BAA14A-4C48-4130-8E75-1AC611DE8965}" srcOrd="0" destOrd="0" presId="urn:microsoft.com/office/officeart/2008/layout/LinedList"/>
    <dgm:cxn modelId="{866C7947-D07A-405E-9852-DFB7A703FDD3}" type="presParOf" srcId="{B7EA3D85-AF5F-46D5-80FA-D8D0819ED5C1}" destId="{3C15EF79-65D0-4319-9B61-04A6E4A72D6B}" srcOrd="1" destOrd="0" presId="urn:microsoft.com/office/officeart/2008/layout/LinedList"/>
    <dgm:cxn modelId="{2AC26A5A-2C8D-4E21-81BD-8FB86D5D275B}" type="presParOf" srcId="{851D428F-56C8-49B8-B27A-3C4F0B22C883}" destId="{CC97139E-68F1-4295-8239-DE560999CEC4}" srcOrd="4" destOrd="0" presId="urn:microsoft.com/office/officeart/2008/layout/LinedList"/>
    <dgm:cxn modelId="{7F130AF8-6C49-45B3-A794-044641782C21}" type="presParOf" srcId="{851D428F-56C8-49B8-B27A-3C4F0B22C883}" destId="{9501D36E-157C-4A42-A78F-17ED57316CC1}" srcOrd="5" destOrd="0" presId="urn:microsoft.com/office/officeart/2008/layout/LinedList"/>
    <dgm:cxn modelId="{7D3480AF-9735-4F61-8809-890D8F4D850B}" type="presParOf" srcId="{9501D36E-157C-4A42-A78F-17ED57316CC1}" destId="{018A3749-4F0F-4BE4-96CD-8062A088C53C}" srcOrd="0" destOrd="0" presId="urn:microsoft.com/office/officeart/2008/layout/LinedList"/>
    <dgm:cxn modelId="{BE765A02-9302-480D-8C99-785EFDBDB7B2}" type="presParOf" srcId="{9501D36E-157C-4A42-A78F-17ED57316CC1}" destId="{D06B56D3-8776-41F5-BDAC-3CAD0A7D1E0F}" srcOrd="1" destOrd="0" presId="urn:microsoft.com/office/officeart/2008/layout/LinedList"/>
    <dgm:cxn modelId="{12793D5E-BD5B-4593-B9F1-E3D4AC29AE84}" type="presParOf" srcId="{851D428F-56C8-49B8-B27A-3C4F0B22C883}" destId="{D4A48EF4-F413-42DD-9BD8-396087682DF5}" srcOrd="6" destOrd="0" presId="urn:microsoft.com/office/officeart/2008/layout/LinedList"/>
    <dgm:cxn modelId="{4F3200ED-3130-42AF-BAEF-503CAA019B69}" type="presParOf" srcId="{851D428F-56C8-49B8-B27A-3C4F0B22C883}" destId="{203D96DB-5D65-4D0E-AA99-F85DD060A743}" srcOrd="7" destOrd="0" presId="urn:microsoft.com/office/officeart/2008/layout/LinedList"/>
    <dgm:cxn modelId="{68B914E2-3FDB-48AF-829F-E4D577BECF03}" type="presParOf" srcId="{203D96DB-5D65-4D0E-AA99-F85DD060A743}" destId="{558A197F-B090-458C-AA75-0AC4EF0CEBE3}" srcOrd="0" destOrd="0" presId="urn:microsoft.com/office/officeart/2008/layout/LinedList"/>
    <dgm:cxn modelId="{EC854495-3A81-48D0-A5BC-00F62C456A13}" type="presParOf" srcId="{203D96DB-5D65-4D0E-AA99-F85DD060A743}" destId="{1D268EAC-B194-4C16-9687-6766293AB7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C98B7-0DDA-4C44-8466-A583F05B36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50579-D011-4BEC-B6FF-343D876D6971}">
      <dgm:prSet/>
      <dgm:spPr/>
      <dgm:t>
        <a:bodyPr anchor="ctr" anchorCtr="0"/>
        <a:lstStyle/>
        <a:p>
          <a:r>
            <a:rPr lang="en-US" b="1" dirty="0" err="1">
              <a:solidFill>
                <a:srgbClr val="FF0000"/>
              </a:solidFill>
            </a:rPr>
            <a:t>En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reposo</a:t>
          </a:r>
          <a:r>
            <a:rPr lang="en-US" dirty="0"/>
            <a:t>: la </a:t>
          </a:r>
          <a:r>
            <a:rPr lang="en-US" dirty="0" err="1"/>
            <a:t>información</a:t>
          </a:r>
          <a:r>
            <a:rPr lang="en-US" dirty="0"/>
            <a:t> se </a:t>
          </a:r>
          <a:r>
            <a:rPr lang="en-US" dirty="0" err="1"/>
            <a:t>encuentra</a:t>
          </a:r>
          <a:r>
            <a:rPr lang="en-US" dirty="0"/>
            <a:t> </a:t>
          </a:r>
          <a:r>
            <a:rPr lang="en-US" dirty="0" err="1"/>
            <a:t>almacenada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algún</a:t>
          </a:r>
          <a:r>
            <a:rPr lang="en-US" dirty="0"/>
            <a:t> </a:t>
          </a:r>
          <a:r>
            <a:rPr lang="en-US" dirty="0" err="1"/>
            <a:t>tipo</a:t>
          </a:r>
          <a:r>
            <a:rPr lang="en-US" dirty="0"/>
            <a:t> de </a:t>
          </a:r>
          <a:r>
            <a:rPr lang="en-US" dirty="0" err="1"/>
            <a:t>soporte</a:t>
          </a:r>
          <a:endParaRPr lang="en-US" dirty="0"/>
        </a:p>
      </dgm:t>
    </dgm:pt>
    <dgm:pt modelId="{6DEA146E-02DC-406E-8DE2-DFD4E544714F}" type="parTrans" cxnId="{4BB36650-F44E-4886-A0A2-386AE93FC475}">
      <dgm:prSet/>
      <dgm:spPr/>
      <dgm:t>
        <a:bodyPr/>
        <a:lstStyle/>
        <a:p>
          <a:endParaRPr lang="en-US"/>
        </a:p>
      </dgm:t>
    </dgm:pt>
    <dgm:pt modelId="{F84FA5F4-D58D-450F-98E2-CCD13763FB93}" type="sibTrans" cxnId="{4BB36650-F44E-4886-A0A2-386AE93FC475}">
      <dgm:prSet/>
      <dgm:spPr/>
      <dgm:t>
        <a:bodyPr/>
        <a:lstStyle/>
        <a:p>
          <a:endParaRPr lang="en-US"/>
        </a:p>
      </dgm:t>
    </dgm:pt>
    <dgm:pt modelId="{C5BB980C-7DC4-4DBA-BDCD-D29346450EE5}">
      <dgm:prSet/>
      <dgm:spPr/>
      <dgm:t>
        <a:bodyPr anchor="ctr" anchorCtr="0"/>
        <a:lstStyle/>
        <a:p>
          <a:r>
            <a:rPr lang="en-US" b="1" dirty="0" err="1">
              <a:solidFill>
                <a:srgbClr val="FF0000"/>
              </a:solidFill>
            </a:rPr>
            <a:t>En</a:t>
          </a:r>
          <a:r>
            <a:rPr lang="en-US" b="1" dirty="0">
              <a:solidFill>
                <a:srgbClr val="FF0000"/>
              </a:solidFill>
            </a:rPr>
            <a:t>  </a:t>
          </a:r>
          <a:r>
            <a:rPr lang="en-US" b="1" dirty="0" err="1">
              <a:solidFill>
                <a:srgbClr val="FF0000"/>
              </a:solidFill>
            </a:rPr>
            <a:t>tránsito</a:t>
          </a:r>
          <a:r>
            <a:rPr lang="en-US" dirty="0"/>
            <a:t>. Se </a:t>
          </a:r>
          <a:r>
            <a:rPr lang="en-US" dirty="0" err="1"/>
            <a:t>encuentra</a:t>
          </a:r>
          <a:r>
            <a:rPr lang="en-US" dirty="0"/>
            <a:t> </a:t>
          </a:r>
          <a:r>
            <a:rPr lang="en-US" dirty="0" err="1"/>
            <a:t>desplazándose</a:t>
          </a:r>
          <a:r>
            <a:rPr lang="en-US" dirty="0"/>
            <a:t> de un </a:t>
          </a:r>
          <a:r>
            <a:rPr lang="en-US" dirty="0" err="1"/>
            <a:t>sistema</a:t>
          </a:r>
          <a:r>
            <a:rPr lang="en-US" dirty="0"/>
            <a:t> a </a:t>
          </a:r>
          <a:r>
            <a:rPr lang="en-US" dirty="0" err="1"/>
            <a:t>otro</a:t>
          </a:r>
          <a:r>
            <a:rPr lang="en-US" dirty="0"/>
            <a:t> a </a:t>
          </a:r>
          <a:r>
            <a:rPr lang="en-US" dirty="0" err="1"/>
            <a:t>través</a:t>
          </a:r>
          <a:r>
            <a:rPr lang="en-US" dirty="0"/>
            <a:t> de una red de </a:t>
          </a:r>
          <a:r>
            <a:rPr lang="en-US" dirty="0" err="1"/>
            <a:t>datos</a:t>
          </a:r>
          <a:endParaRPr lang="en-US" dirty="0"/>
        </a:p>
      </dgm:t>
    </dgm:pt>
    <dgm:pt modelId="{ADE80B0E-669C-4B2C-9B4A-3781C1C7F381}" type="parTrans" cxnId="{550FECC2-D27A-4584-82F4-73F8958817F3}">
      <dgm:prSet/>
      <dgm:spPr/>
      <dgm:t>
        <a:bodyPr/>
        <a:lstStyle/>
        <a:p>
          <a:endParaRPr lang="en-US"/>
        </a:p>
      </dgm:t>
    </dgm:pt>
    <dgm:pt modelId="{DECE7399-F8E2-4BFE-A4A7-E0B6210C915A}" type="sibTrans" cxnId="{550FECC2-D27A-4584-82F4-73F8958817F3}">
      <dgm:prSet/>
      <dgm:spPr/>
      <dgm:t>
        <a:bodyPr/>
        <a:lstStyle/>
        <a:p>
          <a:endParaRPr lang="en-US"/>
        </a:p>
      </dgm:t>
    </dgm:pt>
    <dgm:pt modelId="{D1CE3B22-07B5-4207-8AD6-461032D21E7C}">
      <dgm:prSet/>
      <dgm:spPr/>
      <dgm:t>
        <a:bodyPr anchor="ctr" anchorCtr="0"/>
        <a:lstStyle/>
        <a:p>
          <a:r>
            <a:rPr lang="en-US" b="1" dirty="0" err="1">
              <a:solidFill>
                <a:srgbClr val="FF0000"/>
              </a:solidFill>
            </a:rPr>
            <a:t>En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proceso</a:t>
          </a:r>
          <a:r>
            <a:rPr lang="en-US" b="0" dirty="0">
              <a:solidFill>
                <a:schemeClr val="tx1"/>
              </a:solidFill>
            </a:rPr>
            <a:t>.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/>
            <a:t>Se </a:t>
          </a:r>
          <a:r>
            <a:rPr lang="en-US" dirty="0" err="1"/>
            <a:t>encuentra</a:t>
          </a:r>
          <a:r>
            <a:rPr lang="en-US" dirty="0"/>
            <a:t> </a:t>
          </a:r>
          <a:r>
            <a:rPr lang="en-US" dirty="0" err="1"/>
            <a:t>siendo</a:t>
          </a:r>
          <a:r>
            <a:rPr lang="en-US" dirty="0"/>
            <a:t> </a:t>
          </a:r>
          <a:r>
            <a:rPr lang="en-US" dirty="0" err="1"/>
            <a:t>utilizada</a:t>
          </a:r>
          <a:r>
            <a:rPr lang="en-US" dirty="0"/>
            <a:t> por </a:t>
          </a:r>
          <a:r>
            <a:rPr lang="en-US" dirty="0" err="1"/>
            <a:t>alguna</a:t>
          </a:r>
          <a:r>
            <a:rPr lang="en-US" dirty="0"/>
            <a:t> </a:t>
          </a:r>
          <a:r>
            <a:rPr lang="en-US" dirty="0" err="1"/>
            <a:t>aplicación</a:t>
          </a:r>
          <a:endParaRPr lang="en-US" dirty="0"/>
        </a:p>
      </dgm:t>
    </dgm:pt>
    <dgm:pt modelId="{C42A215C-7BF4-46E4-8AD1-343171B3EAE7}" type="parTrans" cxnId="{18B723C2-E20D-443E-9539-D731E38C17AC}">
      <dgm:prSet/>
      <dgm:spPr/>
      <dgm:t>
        <a:bodyPr/>
        <a:lstStyle/>
        <a:p>
          <a:endParaRPr lang="en-US"/>
        </a:p>
      </dgm:t>
    </dgm:pt>
    <dgm:pt modelId="{29F8F8DA-A884-4416-9174-04592BBBFE37}" type="sibTrans" cxnId="{18B723C2-E20D-443E-9539-D731E38C17AC}">
      <dgm:prSet/>
      <dgm:spPr/>
      <dgm:t>
        <a:bodyPr/>
        <a:lstStyle/>
        <a:p>
          <a:endParaRPr lang="en-US"/>
        </a:p>
      </dgm:t>
    </dgm:pt>
    <dgm:pt modelId="{851D428F-56C8-49B8-B27A-3C4F0B22C883}" type="pres">
      <dgm:prSet presAssocID="{534C98B7-0DDA-4C44-8466-A583F05B363D}" presName="vert0" presStyleCnt="0">
        <dgm:presLayoutVars>
          <dgm:dir/>
          <dgm:animOne val="branch"/>
          <dgm:animLvl val="lvl"/>
        </dgm:presLayoutVars>
      </dgm:prSet>
      <dgm:spPr/>
    </dgm:pt>
    <dgm:pt modelId="{1EBB5423-D722-47AA-ADCD-CEA36835537A}" type="pres">
      <dgm:prSet presAssocID="{FC950579-D011-4BEC-B6FF-343D876D6971}" presName="thickLine" presStyleLbl="alignNode1" presStyleIdx="0" presStyleCnt="3"/>
      <dgm:spPr/>
    </dgm:pt>
    <dgm:pt modelId="{11E037F1-0A9E-4410-8D08-F9F796E6C18F}" type="pres">
      <dgm:prSet presAssocID="{FC950579-D011-4BEC-B6FF-343D876D6971}" presName="horz1" presStyleCnt="0"/>
      <dgm:spPr/>
    </dgm:pt>
    <dgm:pt modelId="{0F0C6FAB-2CCB-4331-A15A-0320B467E47C}" type="pres">
      <dgm:prSet presAssocID="{FC950579-D011-4BEC-B6FF-343D876D6971}" presName="tx1" presStyleLbl="revTx" presStyleIdx="0" presStyleCnt="3"/>
      <dgm:spPr/>
    </dgm:pt>
    <dgm:pt modelId="{12D47CA8-5F24-4EBA-937B-89125ADAF687}" type="pres">
      <dgm:prSet presAssocID="{FC950579-D011-4BEC-B6FF-343D876D6971}" presName="vert1" presStyleCnt="0"/>
      <dgm:spPr/>
    </dgm:pt>
    <dgm:pt modelId="{B5F90924-19DF-4E4D-8832-357C05AD0B69}" type="pres">
      <dgm:prSet presAssocID="{C5BB980C-7DC4-4DBA-BDCD-D29346450EE5}" presName="thickLine" presStyleLbl="alignNode1" presStyleIdx="1" presStyleCnt="3"/>
      <dgm:spPr/>
    </dgm:pt>
    <dgm:pt modelId="{B7EA3D85-AF5F-46D5-80FA-D8D0819ED5C1}" type="pres">
      <dgm:prSet presAssocID="{C5BB980C-7DC4-4DBA-BDCD-D29346450EE5}" presName="horz1" presStyleCnt="0"/>
      <dgm:spPr/>
    </dgm:pt>
    <dgm:pt modelId="{A4BAA14A-4C48-4130-8E75-1AC611DE8965}" type="pres">
      <dgm:prSet presAssocID="{C5BB980C-7DC4-4DBA-BDCD-D29346450EE5}" presName="tx1" presStyleLbl="revTx" presStyleIdx="1" presStyleCnt="3"/>
      <dgm:spPr/>
    </dgm:pt>
    <dgm:pt modelId="{3C15EF79-65D0-4319-9B61-04A6E4A72D6B}" type="pres">
      <dgm:prSet presAssocID="{C5BB980C-7DC4-4DBA-BDCD-D29346450EE5}" presName="vert1" presStyleCnt="0"/>
      <dgm:spPr/>
    </dgm:pt>
    <dgm:pt modelId="{CC97139E-68F1-4295-8239-DE560999CEC4}" type="pres">
      <dgm:prSet presAssocID="{D1CE3B22-07B5-4207-8AD6-461032D21E7C}" presName="thickLine" presStyleLbl="alignNode1" presStyleIdx="2" presStyleCnt="3"/>
      <dgm:spPr/>
    </dgm:pt>
    <dgm:pt modelId="{9501D36E-157C-4A42-A78F-17ED57316CC1}" type="pres">
      <dgm:prSet presAssocID="{D1CE3B22-07B5-4207-8AD6-461032D21E7C}" presName="horz1" presStyleCnt="0"/>
      <dgm:spPr/>
    </dgm:pt>
    <dgm:pt modelId="{018A3749-4F0F-4BE4-96CD-8062A088C53C}" type="pres">
      <dgm:prSet presAssocID="{D1CE3B22-07B5-4207-8AD6-461032D21E7C}" presName="tx1" presStyleLbl="revTx" presStyleIdx="2" presStyleCnt="3"/>
      <dgm:spPr/>
    </dgm:pt>
    <dgm:pt modelId="{D06B56D3-8776-41F5-BDAC-3CAD0A7D1E0F}" type="pres">
      <dgm:prSet presAssocID="{D1CE3B22-07B5-4207-8AD6-461032D21E7C}" presName="vert1" presStyleCnt="0"/>
      <dgm:spPr/>
    </dgm:pt>
  </dgm:ptLst>
  <dgm:cxnLst>
    <dgm:cxn modelId="{39E95914-2241-452A-A0BF-EF5D64D59197}" type="presOf" srcId="{534C98B7-0DDA-4C44-8466-A583F05B363D}" destId="{851D428F-56C8-49B8-B27A-3C4F0B22C883}" srcOrd="0" destOrd="0" presId="urn:microsoft.com/office/officeart/2008/layout/LinedList"/>
    <dgm:cxn modelId="{5B3C7B14-786E-45DE-94B1-8D8BBAFAE053}" type="presOf" srcId="{D1CE3B22-07B5-4207-8AD6-461032D21E7C}" destId="{018A3749-4F0F-4BE4-96CD-8062A088C53C}" srcOrd="0" destOrd="0" presId="urn:microsoft.com/office/officeart/2008/layout/LinedList"/>
    <dgm:cxn modelId="{38BF4448-B448-435B-8DD6-6AFDE7C26F33}" type="presOf" srcId="{C5BB980C-7DC4-4DBA-BDCD-D29346450EE5}" destId="{A4BAA14A-4C48-4130-8E75-1AC611DE8965}" srcOrd="0" destOrd="0" presId="urn:microsoft.com/office/officeart/2008/layout/LinedList"/>
    <dgm:cxn modelId="{75DB106A-A9FC-43B1-A7E5-55D8A817126A}" type="presOf" srcId="{FC950579-D011-4BEC-B6FF-343D876D6971}" destId="{0F0C6FAB-2CCB-4331-A15A-0320B467E47C}" srcOrd="0" destOrd="0" presId="urn:microsoft.com/office/officeart/2008/layout/LinedList"/>
    <dgm:cxn modelId="{4BB36650-F44E-4886-A0A2-386AE93FC475}" srcId="{534C98B7-0DDA-4C44-8466-A583F05B363D}" destId="{FC950579-D011-4BEC-B6FF-343D876D6971}" srcOrd="0" destOrd="0" parTransId="{6DEA146E-02DC-406E-8DE2-DFD4E544714F}" sibTransId="{F84FA5F4-D58D-450F-98E2-CCD13763FB93}"/>
    <dgm:cxn modelId="{18B723C2-E20D-443E-9539-D731E38C17AC}" srcId="{534C98B7-0DDA-4C44-8466-A583F05B363D}" destId="{D1CE3B22-07B5-4207-8AD6-461032D21E7C}" srcOrd="2" destOrd="0" parTransId="{C42A215C-7BF4-46E4-8AD1-343171B3EAE7}" sibTransId="{29F8F8DA-A884-4416-9174-04592BBBFE37}"/>
    <dgm:cxn modelId="{550FECC2-D27A-4584-82F4-73F8958817F3}" srcId="{534C98B7-0DDA-4C44-8466-A583F05B363D}" destId="{C5BB980C-7DC4-4DBA-BDCD-D29346450EE5}" srcOrd="1" destOrd="0" parTransId="{ADE80B0E-669C-4B2C-9B4A-3781C1C7F381}" sibTransId="{DECE7399-F8E2-4BFE-A4A7-E0B6210C915A}"/>
    <dgm:cxn modelId="{D85E1BF0-8A06-4583-B5ED-9C32A280FC79}" type="presParOf" srcId="{851D428F-56C8-49B8-B27A-3C4F0B22C883}" destId="{1EBB5423-D722-47AA-ADCD-CEA36835537A}" srcOrd="0" destOrd="0" presId="urn:microsoft.com/office/officeart/2008/layout/LinedList"/>
    <dgm:cxn modelId="{A450EF38-C29A-4ED9-9D33-52391B471D59}" type="presParOf" srcId="{851D428F-56C8-49B8-B27A-3C4F0B22C883}" destId="{11E037F1-0A9E-4410-8D08-F9F796E6C18F}" srcOrd="1" destOrd="0" presId="urn:microsoft.com/office/officeart/2008/layout/LinedList"/>
    <dgm:cxn modelId="{B396797E-A049-4696-850B-8FD727A1EDC9}" type="presParOf" srcId="{11E037F1-0A9E-4410-8D08-F9F796E6C18F}" destId="{0F0C6FAB-2CCB-4331-A15A-0320B467E47C}" srcOrd="0" destOrd="0" presId="urn:microsoft.com/office/officeart/2008/layout/LinedList"/>
    <dgm:cxn modelId="{BD7F9ED3-E55F-480D-8B00-227FDB356BC3}" type="presParOf" srcId="{11E037F1-0A9E-4410-8D08-F9F796E6C18F}" destId="{12D47CA8-5F24-4EBA-937B-89125ADAF687}" srcOrd="1" destOrd="0" presId="urn:microsoft.com/office/officeart/2008/layout/LinedList"/>
    <dgm:cxn modelId="{92F323EF-791E-4DCB-89FE-5706A19B30F7}" type="presParOf" srcId="{851D428F-56C8-49B8-B27A-3C4F0B22C883}" destId="{B5F90924-19DF-4E4D-8832-357C05AD0B69}" srcOrd="2" destOrd="0" presId="urn:microsoft.com/office/officeart/2008/layout/LinedList"/>
    <dgm:cxn modelId="{2E624D9D-C1A3-4F15-A8C0-94B40E5B6425}" type="presParOf" srcId="{851D428F-56C8-49B8-B27A-3C4F0B22C883}" destId="{B7EA3D85-AF5F-46D5-80FA-D8D0819ED5C1}" srcOrd="3" destOrd="0" presId="urn:microsoft.com/office/officeart/2008/layout/LinedList"/>
    <dgm:cxn modelId="{773C9D4B-93C6-4FD8-99B0-B297B6C82CDC}" type="presParOf" srcId="{B7EA3D85-AF5F-46D5-80FA-D8D0819ED5C1}" destId="{A4BAA14A-4C48-4130-8E75-1AC611DE8965}" srcOrd="0" destOrd="0" presId="urn:microsoft.com/office/officeart/2008/layout/LinedList"/>
    <dgm:cxn modelId="{866C7947-D07A-405E-9852-DFB7A703FDD3}" type="presParOf" srcId="{B7EA3D85-AF5F-46D5-80FA-D8D0819ED5C1}" destId="{3C15EF79-65D0-4319-9B61-04A6E4A72D6B}" srcOrd="1" destOrd="0" presId="urn:microsoft.com/office/officeart/2008/layout/LinedList"/>
    <dgm:cxn modelId="{2AC26A5A-2C8D-4E21-81BD-8FB86D5D275B}" type="presParOf" srcId="{851D428F-56C8-49B8-B27A-3C4F0B22C883}" destId="{CC97139E-68F1-4295-8239-DE560999CEC4}" srcOrd="4" destOrd="0" presId="urn:microsoft.com/office/officeart/2008/layout/LinedList"/>
    <dgm:cxn modelId="{7F130AF8-6C49-45B3-A794-044641782C21}" type="presParOf" srcId="{851D428F-56C8-49B8-B27A-3C4F0B22C883}" destId="{9501D36E-157C-4A42-A78F-17ED57316CC1}" srcOrd="5" destOrd="0" presId="urn:microsoft.com/office/officeart/2008/layout/LinedList"/>
    <dgm:cxn modelId="{7D3480AF-9735-4F61-8809-890D8F4D850B}" type="presParOf" srcId="{9501D36E-157C-4A42-A78F-17ED57316CC1}" destId="{018A3749-4F0F-4BE4-96CD-8062A088C53C}" srcOrd="0" destOrd="0" presId="urn:microsoft.com/office/officeart/2008/layout/LinedList"/>
    <dgm:cxn modelId="{BE765A02-9302-480D-8C99-785EFDBDB7B2}" type="presParOf" srcId="{9501D36E-157C-4A42-A78F-17ED57316CC1}" destId="{D06B56D3-8776-41F5-BDAC-3CAD0A7D1E0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4C98B7-0DDA-4C44-8466-A583F05B36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950579-D011-4BEC-B6FF-343D876D6971}">
      <dgm:prSet custT="1"/>
      <dgm:spPr/>
      <dgm:t>
        <a:bodyPr anchor="ctr" anchorCtr="0"/>
        <a:lstStyle/>
        <a:p>
          <a:pPr algn="l">
            <a:lnSpc>
              <a:spcPct val="125000"/>
            </a:lnSpc>
            <a:spcBef>
              <a:spcPts val="600"/>
            </a:spcBef>
            <a:spcAft>
              <a:spcPts val="600"/>
            </a:spcAft>
          </a:pPr>
          <a:r>
            <a:rPr lang="es-ES" sz="2400" dirty="0"/>
            <a:t>Sistema de información: el conjunto de tecnologías, procesos, aplicaciones y software disponible para las personas dentro de una organización</a:t>
          </a:r>
          <a:r>
            <a:rPr lang="es-ES" sz="2400" dirty="0">
              <a:effectLst/>
            </a:rPr>
            <a:t>.</a:t>
          </a:r>
        </a:p>
        <a:p>
          <a:pPr algn="r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dirty="0">
              <a:effectLst/>
            </a:rPr>
            <a:t>(Wikipedia)</a:t>
          </a:r>
          <a:endParaRPr lang="en-US" sz="1800" dirty="0"/>
        </a:p>
      </dgm:t>
    </dgm:pt>
    <dgm:pt modelId="{6DEA146E-02DC-406E-8DE2-DFD4E544714F}" type="parTrans" cxnId="{4BB36650-F44E-4886-A0A2-386AE93FC475}">
      <dgm:prSet/>
      <dgm:spPr/>
      <dgm:t>
        <a:bodyPr/>
        <a:lstStyle/>
        <a:p>
          <a:endParaRPr lang="en-US"/>
        </a:p>
      </dgm:t>
    </dgm:pt>
    <dgm:pt modelId="{F84FA5F4-D58D-450F-98E2-CCD13763FB93}" type="sibTrans" cxnId="{4BB36650-F44E-4886-A0A2-386AE93FC475}">
      <dgm:prSet/>
      <dgm:spPr/>
      <dgm:t>
        <a:bodyPr/>
        <a:lstStyle/>
        <a:p>
          <a:endParaRPr lang="en-US"/>
        </a:p>
      </dgm:t>
    </dgm:pt>
    <dgm:pt modelId="{C5BB980C-7DC4-4DBA-BDCD-D29346450EE5}">
      <dgm:prSet custT="1"/>
      <dgm:spPr/>
      <dgm:t>
        <a:bodyPr anchor="ctr" anchorCtr="0"/>
        <a:lstStyle/>
        <a:p>
          <a:pPr>
            <a:lnSpc>
              <a:spcPts val="2400"/>
            </a:lnSpc>
            <a:spcAft>
              <a:spcPts val="600"/>
            </a:spcAft>
          </a:pPr>
          <a:r>
            <a:rPr lang="es-ES" sz="2000" dirty="0"/>
            <a:t>El </a:t>
          </a:r>
          <a:r>
            <a:rPr lang="es-ES" sz="2000" b="1" dirty="0"/>
            <a:t>hardware</a:t>
          </a:r>
          <a:r>
            <a:rPr lang="es-ES" sz="2000" dirty="0"/>
            <a:t>, equipos físicos utilizados para procesar y almacenar datos.</a:t>
          </a:r>
        </a:p>
        <a:p>
          <a:pPr>
            <a:lnSpc>
              <a:spcPts val="24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s-ES" sz="2000" dirty="0"/>
            <a:t>El </a:t>
          </a:r>
          <a:r>
            <a:rPr lang="es-ES" sz="2000" b="1" dirty="0"/>
            <a:t>software</a:t>
          </a:r>
          <a:r>
            <a:rPr lang="es-ES" sz="2000" dirty="0"/>
            <a:t> y los procedimientos utilizados para manipular, transformar y extraer información.</a:t>
          </a:r>
        </a:p>
        <a:p>
          <a:pPr>
            <a:lnSpc>
              <a:spcPts val="24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s-ES" sz="2000" dirty="0"/>
            <a:t>Los </a:t>
          </a:r>
          <a:r>
            <a:rPr lang="es-ES" sz="2000" b="1" dirty="0"/>
            <a:t>datos</a:t>
          </a:r>
          <a:r>
            <a:rPr lang="es-ES" sz="2000" dirty="0"/>
            <a:t> que representan la actividad de la organización</a:t>
          </a:r>
        </a:p>
        <a:p>
          <a:pPr>
            <a:lnSpc>
              <a:spcPts val="24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s-ES" sz="2000" dirty="0"/>
            <a:t>La </a:t>
          </a:r>
          <a:r>
            <a:rPr lang="es-ES" sz="2000" b="1" dirty="0"/>
            <a:t>red</a:t>
          </a:r>
          <a:r>
            <a:rPr lang="es-ES" sz="2000" dirty="0"/>
            <a:t> que permite compartir recursos entre dispositivos.</a:t>
          </a:r>
        </a:p>
        <a:p>
          <a:pPr>
            <a:lnSpc>
              <a:spcPts val="2400"/>
            </a:lnSpc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s-ES" sz="2000" dirty="0"/>
            <a:t>Las </a:t>
          </a:r>
          <a:r>
            <a:rPr lang="es-ES" sz="2000" b="1" dirty="0"/>
            <a:t>personas</a:t>
          </a:r>
          <a:r>
            <a:rPr lang="es-ES" sz="2000" dirty="0"/>
            <a:t> que desarrollan, mantienen y utilizan el sistema.</a:t>
          </a:r>
          <a:endParaRPr lang="en-US" sz="2000" dirty="0"/>
        </a:p>
      </dgm:t>
    </dgm:pt>
    <dgm:pt modelId="{ADE80B0E-669C-4B2C-9B4A-3781C1C7F381}" type="parTrans" cxnId="{550FECC2-D27A-4584-82F4-73F8958817F3}">
      <dgm:prSet/>
      <dgm:spPr/>
      <dgm:t>
        <a:bodyPr/>
        <a:lstStyle/>
        <a:p>
          <a:endParaRPr lang="en-US"/>
        </a:p>
      </dgm:t>
    </dgm:pt>
    <dgm:pt modelId="{DECE7399-F8E2-4BFE-A4A7-E0B6210C915A}" type="sibTrans" cxnId="{550FECC2-D27A-4584-82F4-73F8958817F3}">
      <dgm:prSet/>
      <dgm:spPr/>
      <dgm:t>
        <a:bodyPr/>
        <a:lstStyle/>
        <a:p>
          <a:endParaRPr lang="en-US"/>
        </a:p>
      </dgm:t>
    </dgm:pt>
    <dgm:pt modelId="{851D428F-56C8-49B8-B27A-3C4F0B22C883}" type="pres">
      <dgm:prSet presAssocID="{534C98B7-0DDA-4C44-8466-A583F05B363D}" presName="vert0" presStyleCnt="0">
        <dgm:presLayoutVars>
          <dgm:dir/>
          <dgm:animOne val="branch"/>
          <dgm:animLvl val="lvl"/>
        </dgm:presLayoutVars>
      </dgm:prSet>
      <dgm:spPr/>
    </dgm:pt>
    <dgm:pt modelId="{1EBB5423-D722-47AA-ADCD-CEA36835537A}" type="pres">
      <dgm:prSet presAssocID="{FC950579-D011-4BEC-B6FF-343D876D6971}" presName="thickLine" presStyleLbl="alignNode1" presStyleIdx="0" presStyleCnt="2"/>
      <dgm:spPr/>
    </dgm:pt>
    <dgm:pt modelId="{11E037F1-0A9E-4410-8D08-F9F796E6C18F}" type="pres">
      <dgm:prSet presAssocID="{FC950579-D011-4BEC-B6FF-343D876D6971}" presName="horz1" presStyleCnt="0"/>
      <dgm:spPr/>
    </dgm:pt>
    <dgm:pt modelId="{0F0C6FAB-2CCB-4331-A15A-0320B467E47C}" type="pres">
      <dgm:prSet presAssocID="{FC950579-D011-4BEC-B6FF-343D876D6971}" presName="tx1" presStyleLbl="revTx" presStyleIdx="0" presStyleCnt="2"/>
      <dgm:spPr/>
    </dgm:pt>
    <dgm:pt modelId="{12D47CA8-5F24-4EBA-937B-89125ADAF687}" type="pres">
      <dgm:prSet presAssocID="{FC950579-D011-4BEC-B6FF-343D876D6971}" presName="vert1" presStyleCnt="0"/>
      <dgm:spPr/>
    </dgm:pt>
    <dgm:pt modelId="{B5F90924-19DF-4E4D-8832-357C05AD0B69}" type="pres">
      <dgm:prSet presAssocID="{C5BB980C-7DC4-4DBA-BDCD-D29346450EE5}" presName="thickLine" presStyleLbl="alignNode1" presStyleIdx="1" presStyleCnt="2"/>
      <dgm:spPr/>
    </dgm:pt>
    <dgm:pt modelId="{B7EA3D85-AF5F-46D5-80FA-D8D0819ED5C1}" type="pres">
      <dgm:prSet presAssocID="{C5BB980C-7DC4-4DBA-BDCD-D29346450EE5}" presName="horz1" presStyleCnt="0"/>
      <dgm:spPr/>
    </dgm:pt>
    <dgm:pt modelId="{A4BAA14A-4C48-4130-8E75-1AC611DE8965}" type="pres">
      <dgm:prSet presAssocID="{C5BB980C-7DC4-4DBA-BDCD-D29346450EE5}" presName="tx1" presStyleLbl="revTx" presStyleIdx="1" presStyleCnt="2" custScaleY="152822"/>
      <dgm:spPr/>
    </dgm:pt>
    <dgm:pt modelId="{3C15EF79-65D0-4319-9B61-04A6E4A72D6B}" type="pres">
      <dgm:prSet presAssocID="{C5BB980C-7DC4-4DBA-BDCD-D29346450EE5}" presName="vert1" presStyleCnt="0"/>
      <dgm:spPr/>
    </dgm:pt>
  </dgm:ptLst>
  <dgm:cxnLst>
    <dgm:cxn modelId="{39E95914-2241-452A-A0BF-EF5D64D59197}" type="presOf" srcId="{534C98B7-0DDA-4C44-8466-A583F05B363D}" destId="{851D428F-56C8-49B8-B27A-3C4F0B22C883}" srcOrd="0" destOrd="0" presId="urn:microsoft.com/office/officeart/2008/layout/LinedList"/>
    <dgm:cxn modelId="{38BF4448-B448-435B-8DD6-6AFDE7C26F33}" type="presOf" srcId="{C5BB980C-7DC4-4DBA-BDCD-D29346450EE5}" destId="{A4BAA14A-4C48-4130-8E75-1AC611DE8965}" srcOrd="0" destOrd="0" presId="urn:microsoft.com/office/officeart/2008/layout/LinedList"/>
    <dgm:cxn modelId="{75DB106A-A9FC-43B1-A7E5-55D8A817126A}" type="presOf" srcId="{FC950579-D011-4BEC-B6FF-343D876D6971}" destId="{0F0C6FAB-2CCB-4331-A15A-0320B467E47C}" srcOrd="0" destOrd="0" presId="urn:microsoft.com/office/officeart/2008/layout/LinedList"/>
    <dgm:cxn modelId="{4BB36650-F44E-4886-A0A2-386AE93FC475}" srcId="{534C98B7-0DDA-4C44-8466-A583F05B363D}" destId="{FC950579-D011-4BEC-B6FF-343D876D6971}" srcOrd="0" destOrd="0" parTransId="{6DEA146E-02DC-406E-8DE2-DFD4E544714F}" sibTransId="{F84FA5F4-D58D-450F-98E2-CCD13763FB93}"/>
    <dgm:cxn modelId="{550FECC2-D27A-4584-82F4-73F8958817F3}" srcId="{534C98B7-0DDA-4C44-8466-A583F05B363D}" destId="{C5BB980C-7DC4-4DBA-BDCD-D29346450EE5}" srcOrd="1" destOrd="0" parTransId="{ADE80B0E-669C-4B2C-9B4A-3781C1C7F381}" sibTransId="{DECE7399-F8E2-4BFE-A4A7-E0B6210C915A}"/>
    <dgm:cxn modelId="{D85E1BF0-8A06-4583-B5ED-9C32A280FC79}" type="presParOf" srcId="{851D428F-56C8-49B8-B27A-3C4F0B22C883}" destId="{1EBB5423-D722-47AA-ADCD-CEA36835537A}" srcOrd="0" destOrd="0" presId="urn:microsoft.com/office/officeart/2008/layout/LinedList"/>
    <dgm:cxn modelId="{A450EF38-C29A-4ED9-9D33-52391B471D59}" type="presParOf" srcId="{851D428F-56C8-49B8-B27A-3C4F0B22C883}" destId="{11E037F1-0A9E-4410-8D08-F9F796E6C18F}" srcOrd="1" destOrd="0" presId="urn:microsoft.com/office/officeart/2008/layout/LinedList"/>
    <dgm:cxn modelId="{B396797E-A049-4696-850B-8FD727A1EDC9}" type="presParOf" srcId="{11E037F1-0A9E-4410-8D08-F9F796E6C18F}" destId="{0F0C6FAB-2CCB-4331-A15A-0320B467E47C}" srcOrd="0" destOrd="0" presId="urn:microsoft.com/office/officeart/2008/layout/LinedList"/>
    <dgm:cxn modelId="{BD7F9ED3-E55F-480D-8B00-227FDB356BC3}" type="presParOf" srcId="{11E037F1-0A9E-4410-8D08-F9F796E6C18F}" destId="{12D47CA8-5F24-4EBA-937B-89125ADAF687}" srcOrd="1" destOrd="0" presId="urn:microsoft.com/office/officeart/2008/layout/LinedList"/>
    <dgm:cxn modelId="{92F323EF-791E-4DCB-89FE-5706A19B30F7}" type="presParOf" srcId="{851D428F-56C8-49B8-B27A-3C4F0B22C883}" destId="{B5F90924-19DF-4E4D-8832-357C05AD0B69}" srcOrd="2" destOrd="0" presId="urn:microsoft.com/office/officeart/2008/layout/LinedList"/>
    <dgm:cxn modelId="{2E624D9D-C1A3-4F15-A8C0-94B40E5B6425}" type="presParOf" srcId="{851D428F-56C8-49B8-B27A-3C4F0B22C883}" destId="{B7EA3D85-AF5F-46D5-80FA-D8D0819ED5C1}" srcOrd="3" destOrd="0" presId="urn:microsoft.com/office/officeart/2008/layout/LinedList"/>
    <dgm:cxn modelId="{773C9D4B-93C6-4FD8-99B0-B297B6C82CDC}" type="presParOf" srcId="{B7EA3D85-AF5F-46D5-80FA-D8D0819ED5C1}" destId="{A4BAA14A-4C48-4130-8E75-1AC611DE8965}" srcOrd="0" destOrd="0" presId="urn:microsoft.com/office/officeart/2008/layout/LinedList"/>
    <dgm:cxn modelId="{866C7947-D07A-405E-9852-DFB7A703FDD3}" type="presParOf" srcId="{B7EA3D85-AF5F-46D5-80FA-D8D0819ED5C1}" destId="{3C15EF79-65D0-4319-9B61-04A6E4A72D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B5423-D722-47AA-ADCD-CEA36835537A}">
      <dsp:nvSpPr>
        <dsp:cNvPr id="0" name=""/>
        <dsp:cNvSpPr/>
      </dsp:nvSpPr>
      <dsp:spPr>
        <a:xfrm>
          <a:off x="0" y="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C6FAB-2CCB-4331-A15A-0320B467E47C}">
      <dsp:nvSpPr>
        <dsp:cNvPr id="0" name=""/>
        <dsp:cNvSpPr/>
      </dsp:nvSpPr>
      <dsp:spPr>
        <a:xfrm>
          <a:off x="0" y="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rgbClr val="FF0000"/>
              </a:solidFill>
            </a:rPr>
            <a:t>Usuarios</a:t>
          </a:r>
          <a:r>
            <a:rPr lang="en-US" sz="2900" kern="1200" dirty="0"/>
            <a:t>: la </a:t>
          </a:r>
          <a:r>
            <a:rPr lang="en-US" sz="2900" b="1" kern="1200" dirty="0">
              <a:solidFill>
                <a:srgbClr val="FF0000"/>
              </a:solidFill>
            </a:rPr>
            <a:t>principal</a:t>
          </a:r>
          <a:r>
            <a:rPr lang="en-US" sz="2900" kern="1200" dirty="0"/>
            <a:t> </a:t>
          </a:r>
          <a:r>
            <a:rPr lang="en-US" sz="2900" kern="1200" dirty="0" err="1"/>
            <a:t>amenaza</a:t>
          </a:r>
          <a:r>
            <a:rPr lang="en-US" sz="2900" kern="1200" dirty="0"/>
            <a:t> de un </a:t>
          </a:r>
          <a:r>
            <a:rPr lang="en-US" sz="2900" kern="1200" dirty="0" err="1"/>
            <a:t>sistema</a:t>
          </a:r>
          <a:r>
            <a:rPr lang="en-US" sz="2900" kern="1200" dirty="0"/>
            <a:t> </a:t>
          </a:r>
          <a:r>
            <a:rPr lang="en-US" sz="2900" kern="1200" dirty="0" err="1"/>
            <a:t>informático</a:t>
          </a:r>
          <a:r>
            <a:rPr lang="en-US" sz="2900" kern="1200" dirty="0"/>
            <a:t>, </a:t>
          </a:r>
          <a:r>
            <a:rPr lang="en-US" sz="2900" kern="1200" dirty="0" err="1"/>
            <a:t>ya</a:t>
          </a:r>
          <a:r>
            <a:rPr lang="en-US" sz="2900" kern="1200" dirty="0"/>
            <a:t> sea </a:t>
          </a:r>
          <a:r>
            <a:rPr lang="en-US" sz="2900" kern="1200" dirty="0" err="1"/>
            <a:t>consciente</a:t>
          </a:r>
          <a:r>
            <a:rPr lang="en-US" sz="2900" kern="1200" dirty="0"/>
            <a:t> –</a:t>
          </a:r>
          <a:r>
            <a:rPr lang="en-US" sz="2900" i="1" kern="1200" dirty="0"/>
            <a:t>insider</a:t>
          </a:r>
          <a:r>
            <a:rPr lang="en-US" sz="2900" kern="1200" dirty="0"/>
            <a:t>– o </a:t>
          </a:r>
          <a:r>
            <a:rPr lang="en-US" sz="2900" kern="1200" dirty="0" err="1"/>
            <a:t>involuntario</a:t>
          </a:r>
          <a:endParaRPr lang="en-US" sz="2900" kern="1200" dirty="0"/>
        </a:p>
      </dsp:txBody>
      <dsp:txXfrm>
        <a:off x="0" y="0"/>
        <a:ext cx="6572250" cy="1397000"/>
      </dsp:txXfrm>
    </dsp:sp>
    <dsp:sp modelId="{B5F90924-19DF-4E4D-8832-357C05AD0B69}">
      <dsp:nvSpPr>
        <dsp:cNvPr id="0" name=""/>
        <dsp:cNvSpPr/>
      </dsp:nvSpPr>
      <dsp:spPr>
        <a:xfrm>
          <a:off x="0" y="139700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AA14A-4C48-4130-8E75-1AC611DE8965}">
      <dsp:nvSpPr>
        <dsp:cNvPr id="0" name=""/>
        <dsp:cNvSpPr/>
      </dsp:nvSpPr>
      <dsp:spPr>
        <a:xfrm>
          <a:off x="0" y="1397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rgbClr val="FF0000"/>
              </a:solidFill>
            </a:rPr>
            <a:t>Programas</a:t>
          </a:r>
          <a:r>
            <a:rPr lang="en-US" sz="2900" b="1" kern="1200" dirty="0">
              <a:solidFill>
                <a:srgbClr val="FF0000"/>
              </a:solidFill>
            </a:rPr>
            <a:t> </a:t>
          </a:r>
          <a:r>
            <a:rPr lang="en-US" sz="2900" b="1" kern="1200" dirty="0" err="1">
              <a:solidFill>
                <a:srgbClr val="FF0000"/>
              </a:solidFill>
            </a:rPr>
            <a:t>maliciosos</a:t>
          </a:r>
          <a:r>
            <a:rPr lang="en-US" sz="2900" kern="1200" dirty="0"/>
            <a:t>. Malware, ransomware, phishing, </a:t>
          </a:r>
          <a:r>
            <a:rPr lang="en-US" sz="2900" kern="1200" dirty="0" err="1"/>
            <a:t>Ingeniería</a:t>
          </a:r>
          <a:r>
            <a:rPr lang="en-US" sz="2900" kern="1200" dirty="0"/>
            <a:t> Social, APTs …</a:t>
          </a:r>
        </a:p>
      </dsp:txBody>
      <dsp:txXfrm>
        <a:off x="0" y="1397000"/>
        <a:ext cx="6572250" cy="1397000"/>
      </dsp:txXfrm>
    </dsp:sp>
    <dsp:sp modelId="{CC97139E-68F1-4295-8239-DE560999CEC4}">
      <dsp:nvSpPr>
        <dsp:cNvPr id="0" name=""/>
        <dsp:cNvSpPr/>
      </dsp:nvSpPr>
      <dsp:spPr>
        <a:xfrm>
          <a:off x="0" y="279400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A3749-4F0F-4BE4-96CD-8062A088C53C}">
      <dsp:nvSpPr>
        <dsp:cNvPr id="0" name=""/>
        <dsp:cNvSpPr/>
      </dsp:nvSpPr>
      <dsp:spPr>
        <a:xfrm>
          <a:off x="0" y="2794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rgbClr val="FF0000"/>
              </a:solidFill>
            </a:rPr>
            <a:t>Errores</a:t>
          </a:r>
          <a:r>
            <a:rPr lang="en-US" sz="2900" b="1" kern="1200" dirty="0">
              <a:solidFill>
                <a:srgbClr val="FF0000"/>
              </a:solidFill>
            </a:rPr>
            <a:t> de </a:t>
          </a:r>
          <a:r>
            <a:rPr lang="en-US" sz="2900" b="1" kern="1200" dirty="0" err="1">
              <a:solidFill>
                <a:srgbClr val="FF0000"/>
              </a:solidFill>
            </a:rPr>
            <a:t>programación</a:t>
          </a:r>
          <a:r>
            <a:rPr lang="en-US" sz="2900" kern="1200" dirty="0"/>
            <a:t>, </a:t>
          </a:r>
          <a:r>
            <a:rPr lang="en-US" sz="2900" kern="1200" dirty="0" err="1"/>
            <a:t>pueden</a:t>
          </a:r>
          <a:r>
            <a:rPr lang="en-US" sz="2900" kern="1200" dirty="0"/>
            <a:t> ser –y lo son– </a:t>
          </a:r>
          <a:r>
            <a:rPr lang="en-US" sz="2900" kern="1200" dirty="0" err="1"/>
            <a:t>utilizados</a:t>
          </a:r>
          <a:r>
            <a:rPr lang="en-US" sz="2900" kern="1200" dirty="0"/>
            <a:t> por </a:t>
          </a:r>
          <a:r>
            <a:rPr lang="en-US" sz="2900" kern="1200" dirty="0" err="1"/>
            <a:t>ciberdelincuentes</a:t>
          </a:r>
          <a:r>
            <a:rPr lang="en-US" sz="2900" kern="1200" dirty="0"/>
            <a:t>. </a:t>
          </a:r>
          <a:r>
            <a:rPr lang="en-US" sz="2900" kern="1200" dirty="0" err="1"/>
            <a:t>Vulnerabilidades</a:t>
          </a:r>
          <a:r>
            <a:rPr lang="en-US" sz="2900" kern="1200" dirty="0"/>
            <a:t>.</a:t>
          </a:r>
        </a:p>
      </dsp:txBody>
      <dsp:txXfrm>
        <a:off x="0" y="2794000"/>
        <a:ext cx="6572250" cy="1397000"/>
      </dsp:txXfrm>
    </dsp:sp>
    <dsp:sp modelId="{D4A48EF4-F413-42DD-9BD8-396087682DF5}">
      <dsp:nvSpPr>
        <dsp:cNvPr id="0" name=""/>
        <dsp:cNvSpPr/>
      </dsp:nvSpPr>
      <dsp:spPr>
        <a:xfrm>
          <a:off x="0" y="4191000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A197F-B090-458C-AA75-0AC4EF0CEBE3}">
      <dsp:nvSpPr>
        <dsp:cNvPr id="0" name=""/>
        <dsp:cNvSpPr/>
      </dsp:nvSpPr>
      <dsp:spPr>
        <a:xfrm>
          <a:off x="0" y="4191000"/>
          <a:ext cx="6572250" cy="13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>
              <a:solidFill>
                <a:srgbClr val="FF0000"/>
              </a:solidFill>
            </a:rPr>
            <a:t>Catástrofes</a:t>
          </a:r>
          <a:r>
            <a:rPr lang="en-US" sz="2900" kern="1200" dirty="0"/>
            <a:t>: </a:t>
          </a:r>
          <a:r>
            <a:rPr lang="en-US" sz="2900" kern="1200" dirty="0" err="1"/>
            <a:t>incendio</a:t>
          </a:r>
          <a:r>
            <a:rPr lang="en-US" sz="2900" kern="1200" dirty="0"/>
            <a:t>, </a:t>
          </a:r>
          <a:r>
            <a:rPr lang="en-US" sz="2900" kern="1200" dirty="0" err="1"/>
            <a:t>inundación</a:t>
          </a:r>
          <a:r>
            <a:rPr lang="en-US" sz="2900" kern="1200" dirty="0"/>
            <a:t>, </a:t>
          </a:r>
          <a:r>
            <a:rPr lang="en-US" sz="2900" kern="1200" dirty="0" err="1"/>
            <a:t>corte</a:t>
          </a:r>
          <a:r>
            <a:rPr lang="en-US" sz="2900" kern="1200" dirty="0"/>
            <a:t> de </a:t>
          </a:r>
          <a:r>
            <a:rPr lang="en-US" sz="2900" kern="1200" dirty="0" err="1"/>
            <a:t>electricidad</a:t>
          </a:r>
          <a:r>
            <a:rPr lang="en-US" sz="2900" kern="1200" dirty="0"/>
            <a:t>, </a:t>
          </a:r>
          <a:r>
            <a:rPr lang="en-US" sz="2900" kern="1200" dirty="0" err="1"/>
            <a:t>fallo</a:t>
          </a:r>
          <a:r>
            <a:rPr lang="en-US" sz="2900" kern="1200" dirty="0"/>
            <a:t> de </a:t>
          </a:r>
          <a:r>
            <a:rPr lang="en-US" sz="2900" kern="1200" dirty="0" err="1"/>
            <a:t>hw</a:t>
          </a:r>
          <a:r>
            <a:rPr lang="en-US" sz="2900" kern="1200" dirty="0"/>
            <a:t>, …</a:t>
          </a:r>
        </a:p>
      </dsp:txBody>
      <dsp:txXfrm>
        <a:off x="0" y="4191000"/>
        <a:ext cx="6572250" cy="1397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B5423-D722-47AA-ADCD-CEA36835537A}">
      <dsp:nvSpPr>
        <dsp:cNvPr id="0" name=""/>
        <dsp:cNvSpPr/>
      </dsp:nvSpPr>
      <dsp:spPr>
        <a:xfrm>
          <a:off x="0" y="2728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C6FAB-2CCB-4331-A15A-0320B467E47C}">
      <dsp:nvSpPr>
        <dsp:cNvPr id="0" name=""/>
        <dsp:cNvSpPr/>
      </dsp:nvSpPr>
      <dsp:spPr>
        <a:xfrm>
          <a:off x="0" y="2728"/>
          <a:ext cx="6572250" cy="186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 err="1">
              <a:solidFill>
                <a:srgbClr val="FF0000"/>
              </a:solidFill>
            </a:rPr>
            <a:t>En</a:t>
          </a:r>
          <a:r>
            <a:rPr lang="en-US" sz="3300" b="1" kern="1200" dirty="0">
              <a:solidFill>
                <a:srgbClr val="FF0000"/>
              </a:solidFill>
            </a:rPr>
            <a:t> </a:t>
          </a:r>
          <a:r>
            <a:rPr lang="en-US" sz="3300" b="1" kern="1200" dirty="0" err="1">
              <a:solidFill>
                <a:srgbClr val="FF0000"/>
              </a:solidFill>
            </a:rPr>
            <a:t>reposo</a:t>
          </a:r>
          <a:r>
            <a:rPr lang="en-US" sz="3300" kern="1200" dirty="0"/>
            <a:t>: la </a:t>
          </a:r>
          <a:r>
            <a:rPr lang="en-US" sz="3300" kern="1200" dirty="0" err="1"/>
            <a:t>información</a:t>
          </a:r>
          <a:r>
            <a:rPr lang="en-US" sz="3300" kern="1200" dirty="0"/>
            <a:t> se </a:t>
          </a:r>
          <a:r>
            <a:rPr lang="en-US" sz="3300" kern="1200" dirty="0" err="1"/>
            <a:t>encuentra</a:t>
          </a:r>
          <a:r>
            <a:rPr lang="en-US" sz="3300" kern="1200" dirty="0"/>
            <a:t> </a:t>
          </a:r>
          <a:r>
            <a:rPr lang="en-US" sz="3300" kern="1200" dirty="0" err="1"/>
            <a:t>almacenada</a:t>
          </a:r>
          <a:r>
            <a:rPr lang="en-US" sz="3300" kern="1200" dirty="0"/>
            <a:t> </a:t>
          </a:r>
          <a:r>
            <a:rPr lang="en-US" sz="3300" kern="1200" dirty="0" err="1"/>
            <a:t>en</a:t>
          </a:r>
          <a:r>
            <a:rPr lang="en-US" sz="3300" kern="1200" dirty="0"/>
            <a:t> </a:t>
          </a:r>
          <a:r>
            <a:rPr lang="en-US" sz="3300" kern="1200" dirty="0" err="1"/>
            <a:t>algún</a:t>
          </a:r>
          <a:r>
            <a:rPr lang="en-US" sz="3300" kern="1200" dirty="0"/>
            <a:t> </a:t>
          </a:r>
          <a:r>
            <a:rPr lang="en-US" sz="3300" kern="1200" dirty="0" err="1"/>
            <a:t>tipo</a:t>
          </a:r>
          <a:r>
            <a:rPr lang="en-US" sz="3300" kern="1200" dirty="0"/>
            <a:t> de </a:t>
          </a:r>
          <a:r>
            <a:rPr lang="en-US" sz="3300" kern="1200" dirty="0" err="1"/>
            <a:t>soporte</a:t>
          </a:r>
          <a:endParaRPr lang="en-US" sz="3300" kern="1200" dirty="0"/>
        </a:p>
      </dsp:txBody>
      <dsp:txXfrm>
        <a:off x="0" y="2728"/>
        <a:ext cx="6572250" cy="1860847"/>
      </dsp:txXfrm>
    </dsp:sp>
    <dsp:sp modelId="{B5F90924-19DF-4E4D-8832-357C05AD0B69}">
      <dsp:nvSpPr>
        <dsp:cNvPr id="0" name=""/>
        <dsp:cNvSpPr/>
      </dsp:nvSpPr>
      <dsp:spPr>
        <a:xfrm>
          <a:off x="0" y="1863576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AA14A-4C48-4130-8E75-1AC611DE8965}">
      <dsp:nvSpPr>
        <dsp:cNvPr id="0" name=""/>
        <dsp:cNvSpPr/>
      </dsp:nvSpPr>
      <dsp:spPr>
        <a:xfrm>
          <a:off x="0" y="1863576"/>
          <a:ext cx="6572250" cy="186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 err="1">
              <a:solidFill>
                <a:srgbClr val="FF0000"/>
              </a:solidFill>
            </a:rPr>
            <a:t>En</a:t>
          </a:r>
          <a:r>
            <a:rPr lang="en-US" sz="3300" b="1" kern="1200" dirty="0">
              <a:solidFill>
                <a:srgbClr val="FF0000"/>
              </a:solidFill>
            </a:rPr>
            <a:t>  </a:t>
          </a:r>
          <a:r>
            <a:rPr lang="en-US" sz="3300" b="1" kern="1200" dirty="0" err="1">
              <a:solidFill>
                <a:srgbClr val="FF0000"/>
              </a:solidFill>
            </a:rPr>
            <a:t>tránsito</a:t>
          </a:r>
          <a:r>
            <a:rPr lang="en-US" sz="3300" kern="1200" dirty="0"/>
            <a:t>. Se </a:t>
          </a:r>
          <a:r>
            <a:rPr lang="en-US" sz="3300" kern="1200" dirty="0" err="1"/>
            <a:t>encuentra</a:t>
          </a:r>
          <a:r>
            <a:rPr lang="en-US" sz="3300" kern="1200" dirty="0"/>
            <a:t> </a:t>
          </a:r>
          <a:r>
            <a:rPr lang="en-US" sz="3300" kern="1200" dirty="0" err="1"/>
            <a:t>desplazándose</a:t>
          </a:r>
          <a:r>
            <a:rPr lang="en-US" sz="3300" kern="1200" dirty="0"/>
            <a:t> de un </a:t>
          </a:r>
          <a:r>
            <a:rPr lang="en-US" sz="3300" kern="1200" dirty="0" err="1"/>
            <a:t>sistema</a:t>
          </a:r>
          <a:r>
            <a:rPr lang="en-US" sz="3300" kern="1200" dirty="0"/>
            <a:t> a </a:t>
          </a:r>
          <a:r>
            <a:rPr lang="en-US" sz="3300" kern="1200" dirty="0" err="1"/>
            <a:t>otro</a:t>
          </a:r>
          <a:r>
            <a:rPr lang="en-US" sz="3300" kern="1200" dirty="0"/>
            <a:t> a </a:t>
          </a:r>
          <a:r>
            <a:rPr lang="en-US" sz="3300" kern="1200" dirty="0" err="1"/>
            <a:t>través</a:t>
          </a:r>
          <a:r>
            <a:rPr lang="en-US" sz="3300" kern="1200" dirty="0"/>
            <a:t> de una red de </a:t>
          </a:r>
          <a:r>
            <a:rPr lang="en-US" sz="3300" kern="1200" dirty="0" err="1"/>
            <a:t>datos</a:t>
          </a:r>
          <a:endParaRPr lang="en-US" sz="3300" kern="1200" dirty="0"/>
        </a:p>
      </dsp:txBody>
      <dsp:txXfrm>
        <a:off x="0" y="1863576"/>
        <a:ext cx="6572250" cy="1860847"/>
      </dsp:txXfrm>
    </dsp:sp>
    <dsp:sp modelId="{CC97139E-68F1-4295-8239-DE560999CEC4}">
      <dsp:nvSpPr>
        <dsp:cNvPr id="0" name=""/>
        <dsp:cNvSpPr/>
      </dsp:nvSpPr>
      <dsp:spPr>
        <a:xfrm>
          <a:off x="0" y="3724423"/>
          <a:ext cx="65722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A3749-4F0F-4BE4-96CD-8062A088C53C}">
      <dsp:nvSpPr>
        <dsp:cNvPr id="0" name=""/>
        <dsp:cNvSpPr/>
      </dsp:nvSpPr>
      <dsp:spPr>
        <a:xfrm>
          <a:off x="0" y="3724423"/>
          <a:ext cx="6572250" cy="1860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 err="1">
              <a:solidFill>
                <a:srgbClr val="FF0000"/>
              </a:solidFill>
            </a:rPr>
            <a:t>En</a:t>
          </a:r>
          <a:r>
            <a:rPr lang="en-US" sz="3300" b="1" kern="1200" dirty="0">
              <a:solidFill>
                <a:srgbClr val="FF0000"/>
              </a:solidFill>
            </a:rPr>
            <a:t> </a:t>
          </a:r>
          <a:r>
            <a:rPr lang="en-US" sz="3300" b="1" kern="1200" dirty="0" err="1">
              <a:solidFill>
                <a:srgbClr val="FF0000"/>
              </a:solidFill>
            </a:rPr>
            <a:t>proceso</a:t>
          </a:r>
          <a:r>
            <a:rPr lang="en-US" sz="3300" b="0" kern="1200" dirty="0">
              <a:solidFill>
                <a:schemeClr val="tx1"/>
              </a:solidFill>
            </a:rPr>
            <a:t>.</a:t>
          </a:r>
          <a:r>
            <a:rPr lang="en-US" sz="3300" kern="1200" dirty="0">
              <a:solidFill>
                <a:schemeClr val="tx1"/>
              </a:solidFill>
            </a:rPr>
            <a:t> </a:t>
          </a:r>
          <a:r>
            <a:rPr lang="en-US" sz="3300" kern="1200" dirty="0"/>
            <a:t>Se </a:t>
          </a:r>
          <a:r>
            <a:rPr lang="en-US" sz="3300" kern="1200" dirty="0" err="1"/>
            <a:t>encuentra</a:t>
          </a:r>
          <a:r>
            <a:rPr lang="en-US" sz="3300" kern="1200" dirty="0"/>
            <a:t> </a:t>
          </a:r>
          <a:r>
            <a:rPr lang="en-US" sz="3300" kern="1200" dirty="0" err="1"/>
            <a:t>siendo</a:t>
          </a:r>
          <a:r>
            <a:rPr lang="en-US" sz="3300" kern="1200" dirty="0"/>
            <a:t> </a:t>
          </a:r>
          <a:r>
            <a:rPr lang="en-US" sz="3300" kern="1200" dirty="0" err="1"/>
            <a:t>utilizada</a:t>
          </a:r>
          <a:r>
            <a:rPr lang="en-US" sz="3300" kern="1200" dirty="0"/>
            <a:t> por </a:t>
          </a:r>
          <a:r>
            <a:rPr lang="en-US" sz="3300" kern="1200" dirty="0" err="1"/>
            <a:t>alguna</a:t>
          </a:r>
          <a:r>
            <a:rPr lang="en-US" sz="3300" kern="1200" dirty="0"/>
            <a:t> </a:t>
          </a:r>
          <a:r>
            <a:rPr lang="en-US" sz="3300" kern="1200" dirty="0" err="1"/>
            <a:t>aplicación</a:t>
          </a:r>
          <a:endParaRPr lang="en-US" sz="3300" kern="1200" dirty="0"/>
        </a:p>
      </dsp:txBody>
      <dsp:txXfrm>
        <a:off x="0" y="3724423"/>
        <a:ext cx="6572250" cy="1860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B5423-D722-47AA-ADCD-CEA36835537A}">
      <dsp:nvSpPr>
        <dsp:cNvPr id="0" name=""/>
        <dsp:cNvSpPr/>
      </dsp:nvSpPr>
      <dsp:spPr>
        <a:xfrm>
          <a:off x="0" y="204"/>
          <a:ext cx="6880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C6FAB-2CCB-4331-A15A-0320B467E47C}">
      <dsp:nvSpPr>
        <dsp:cNvPr id="0" name=""/>
        <dsp:cNvSpPr/>
      </dsp:nvSpPr>
      <dsp:spPr>
        <a:xfrm>
          <a:off x="0" y="204"/>
          <a:ext cx="6880936" cy="2338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25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400" kern="1200" dirty="0"/>
            <a:t>Sistema de información: el conjunto de tecnologías, procesos, aplicaciones y software disponible para las personas dentro de una organización</a:t>
          </a:r>
          <a:r>
            <a:rPr lang="es-ES" sz="2400" kern="1200" dirty="0">
              <a:effectLst/>
            </a:rPr>
            <a:t>.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effectLst/>
            </a:rPr>
            <a:t>(Wikipedia)</a:t>
          </a:r>
          <a:endParaRPr lang="en-US" sz="1800" kern="1200" dirty="0"/>
        </a:p>
      </dsp:txBody>
      <dsp:txXfrm>
        <a:off x="0" y="204"/>
        <a:ext cx="6880936" cy="2338451"/>
      </dsp:txXfrm>
    </dsp:sp>
    <dsp:sp modelId="{B5F90924-19DF-4E4D-8832-357C05AD0B69}">
      <dsp:nvSpPr>
        <dsp:cNvPr id="0" name=""/>
        <dsp:cNvSpPr/>
      </dsp:nvSpPr>
      <dsp:spPr>
        <a:xfrm>
          <a:off x="0" y="2338655"/>
          <a:ext cx="68809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AA14A-4C48-4130-8E75-1AC611DE8965}">
      <dsp:nvSpPr>
        <dsp:cNvPr id="0" name=""/>
        <dsp:cNvSpPr/>
      </dsp:nvSpPr>
      <dsp:spPr>
        <a:xfrm>
          <a:off x="0" y="2338655"/>
          <a:ext cx="6874216" cy="3573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000" kern="1200" dirty="0"/>
            <a:t>El </a:t>
          </a:r>
          <a:r>
            <a:rPr lang="es-ES" sz="2000" b="1" kern="1200" dirty="0"/>
            <a:t>hardware</a:t>
          </a:r>
          <a:r>
            <a:rPr lang="es-ES" sz="2000" kern="1200" dirty="0"/>
            <a:t>, equipos físicos utilizados para procesar y almacenar datos.</a:t>
          </a:r>
        </a:p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s-ES" sz="2000" kern="1200" dirty="0"/>
            <a:t>El </a:t>
          </a:r>
          <a:r>
            <a:rPr lang="es-ES" sz="2000" b="1" kern="1200" dirty="0"/>
            <a:t>software</a:t>
          </a:r>
          <a:r>
            <a:rPr lang="es-ES" sz="2000" kern="1200" dirty="0"/>
            <a:t> y los procedimientos utilizados para manipular, transformar y extraer información.</a:t>
          </a:r>
        </a:p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s-ES" sz="2000" kern="1200" dirty="0"/>
            <a:t>Los </a:t>
          </a:r>
          <a:r>
            <a:rPr lang="es-ES" sz="2000" b="1" kern="1200" dirty="0"/>
            <a:t>datos</a:t>
          </a:r>
          <a:r>
            <a:rPr lang="es-ES" sz="2000" kern="1200" dirty="0"/>
            <a:t> que representan la actividad de la organización</a:t>
          </a:r>
        </a:p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s-ES" sz="2000" kern="1200" dirty="0"/>
            <a:t>La </a:t>
          </a:r>
          <a:r>
            <a:rPr lang="es-ES" sz="2000" b="1" kern="1200" dirty="0"/>
            <a:t>red</a:t>
          </a:r>
          <a:r>
            <a:rPr lang="es-ES" sz="2000" kern="1200" dirty="0"/>
            <a:t> que permite compartir recursos entre dispositivos.</a:t>
          </a:r>
        </a:p>
        <a:p>
          <a:pPr marL="0" lvl="0" indent="0" algn="l" defTabSz="889000">
            <a:lnSpc>
              <a:spcPts val="24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es-ES" sz="2000" kern="1200" dirty="0"/>
            <a:t>Las </a:t>
          </a:r>
          <a:r>
            <a:rPr lang="es-ES" sz="2000" b="1" kern="1200" dirty="0"/>
            <a:t>personas</a:t>
          </a:r>
          <a:r>
            <a:rPr lang="es-ES" sz="2000" kern="1200" dirty="0"/>
            <a:t> que desarrollan, mantienen y utilizan el sistema.</a:t>
          </a:r>
          <a:endParaRPr lang="en-US" sz="2000" kern="1200" dirty="0"/>
        </a:p>
      </dsp:txBody>
      <dsp:txXfrm>
        <a:off x="0" y="2338655"/>
        <a:ext cx="6874216" cy="3573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2/24/2022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microsoft.com/office/2007/relationships/hdphoto" Target="../media/hdphoto2.wdp"/><Relationship Id="rId7" Type="http://schemas.openxmlformats.org/officeDocument/2006/relationships/diagramLayout" Target="../diagrams/layou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microsoft.com/office/2007/relationships/hdphoto" Target="../media/hdphoto2.wdp"/><Relationship Id="rId7" Type="http://schemas.openxmlformats.org/officeDocument/2006/relationships/diagramLayout" Target="../diagrams/layou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pacharlas.papruebas.es/" TargetMode="External"/><Relationship Id="rId4" Type="http://schemas.openxmlformats.org/officeDocument/2006/relationships/hyperlink" Target="https://haveibeenpwned.com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C0A4D-9DB6-477E-B754-74344D952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Ciberseguridad en centros educativos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E25192-8E87-4E2F-91C5-5223934FD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9680" y="5397047"/>
            <a:ext cx="5486718" cy="1021818"/>
          </a:xfrm>
        </p:spPr>
        <p:txBody>
          <a:bodyPr wrap="square" anchor="ctr" anchorCtr="0">
            <a:spAutoFit/>
          </a:bodyPr>
          <a:lstStyle/>
          <a:p>
            <a:pPr algn="r"/>
            <a:r>
              <a:rPr lang="es-ES" sz="2800" dirty="0"/>
              <a:t>Formación CATEDU</a:t>
            </a:r>
          </a:p>
          <a:p>
            <a:pPr algn="r"/>
            <a:r>
              <a:rPr lang="es-ES" sz="2800" dirty="0"/>
              <a:t>Zaragoza, 25 de febrero de 2022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E3B233-BC54-49B5-B2CC-4DAAB0BE5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2" y="5811520"/>
            <a:ext cx="3522663" cy="80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1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117" y="2513428"/>
            <a:ext cx="3367808" cy="1831142"/>
          </a:xfrm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b="1" dirty="0"/>
              <a:t>La información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0B9B13AA-7C00-4717-877C-FD202260F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612973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1538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C97139E-68F1-4295-8239-DE560999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>
                                            <p:graphicEl>
                                              <a:dgm id="{CC97139E-68F1-4295-8239-DE560999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>
                                            <p:graphicEl>
                                              <a:dgm id="{CC97139E-68F1-4295-8239-DE560999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18A3749-4F0F-4BE4-96CD-8062A088C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>
                                            <p:graphicEl>
                                              <a:dgm id="{018A3749-4F0F-4BE4-96CD-8062A088C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>
                                            <p:graphicEl>
                                              <a:dgm id="{018A3749-4F0F-4BE4-96CD-8062A088C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117" y="2513428"/>
            <a:ext cx="3367808" cy="1831142"/>
          </a:xfrm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b="1" dirty="0"/>
              <a:t>Sistemas de información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0B9B13AA-7C00-4717-877C-FD202260F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564889"/>
              </p:ext>
            </p:extLst>
          </p:nvPr>
        </p:nvGraphicFramePr>
        <p:xfrm>
          <a:off x="693321" y="488272"/>
          <a:ext cx="6880936" cy="591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6529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ción generada automáticamente">
            <a:extLst>
              <a:ext uri="{FF2B5EF4-FFF2-40B4-BE49-F238E27FC236}">
                <a16:creationId xmlns:a16="http://schemas.microsoft.com/office/drawing/2014/main" id="{B2119A75-8E11-439C-97D7-67773806A2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89" b="8041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4525A2-14D4-4426-AD65-6AEC8B2E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/>
            <a:r>
              <a:rPr lang="en-US" sz="4200"/>
              <a:t>sistemas interconectados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48CFA7-49D4-46D0-939F-1098557178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62" y="629885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7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3D25154-9EF7-4C33-9AAC-7B3BE089F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BA5BCF0-CC6D-4755-A5CF-FAE0891C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643468"/>
            <a:ext cx="10784840" cy="35924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89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La </a:t>
            </a:r>
            <a:r>
              <a:rPr lang="en-US" sz="8900" b="1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seguridad</a:t>
            </a:r>
            <a:r>
              <a:rPr lang="en-US" sz="89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 es</a:t>
            </a:r>
            <a:br>
              <a:rPr lang="en-US" sz="89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89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un </a:t>
            </a:r>
            <a:r>
              <a:rPr lang="en-US" sz="8900" b="1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proceso</a:t>
            </a:r>
            <a:r>
              <a:rPr lang="en-US" sz="89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,</a:t>
            </a:r>
            <a:br>
              <a:rPr lang="en-US" sz="89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8900" b="1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no un </a:t>
            </a:r>
            <a:r>
              <a:rPr lang="en-US" sz="8900" b="1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estado</a:t>
            </a:r>
            <a:endParaRPr lang="en-US" sz="8900" b="1" dirty="0">
              <a:blipFill dpi="0" rotWithShape="1">
                <a:blip r:embed="rId4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04E8C0-C927-4C06-A96A-BF3323BA7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CECFD5-4C30-4892-9FF0-540E1795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10245590" y="5111496"/>
            <a:chExt cx="1080904" cy="108090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C67F70-EAFE-425C-8422-591620A96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5590" y="5111496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47FA16B-C217-4D91-84EA-5B0846BDD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53681" y="521958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7859DAF-75C9-4F2A-B226-5AB72A7A78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4318891-70E5-4460-B4ED-D6E7E1FAD38B}"/>
              </a:ext>
            </a:extLst>
          </p:cNvPr>
          <p:cNvSpPr txBox="1"/>
          <p:nvPr/>
        </p:nvSpPr>
        <p:spPr>
          <a:xfrm>
            <a:off x="213359" y="4694936"/>
            <a:ext cx="1126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IDENTIFICACIÓN </a:t>
            </a:r>
            <a:r>
              <a:rPr lang="es-ES" sz="2000" b="1" dirty="0">
                <a:cs typeface="Arial" panose="020B0604020202020204" pitchFamily="34" charset="0"/>
              </a:rPr>
              <a:t>→ PROTECCIÓN → DETECCIÓN → RESPUESTA → RECUPERACIÓN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63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¿por qué hay que hacerlo?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B702506-642A-43E9-9328-F630CE906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504" y="2409416"/>
            <a:ext cx="4152900" cy="36766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050AA98-C663-4ADF-B0A8-6B76F980BB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6200" y="2409416"/>
            <a:ext cx="6105525" cy="2428875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43F974C-EFC8-406F-A540-C00630D74475}"/>
              </a:ext>
            </a:extLst>
          </p:cNvPr>
          <p:cNvSpPr txBox="1"/>
          <p:nvPr/>
        </p:nvSpPr>
        <p:spPr>
          <a:xfrm>
            <a:off x="8159761" y="4669014"/>
            <a:ext cx="29684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Fuente: https://www.aepd.es/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289FF76-A149-43A4-B738-1C5BCFA7029A}"/>
              </a:ext>
            </a:extLst>
          </p:cNvPr>
          <p:cNvSpPr txBox="1"/>
          <p:nvPr/>
        </p:nvSpPr>
        <p:spPr>
          <a:xfrm>
            <a:off x="5111496" y="5801373"/>
            <a:ext cx="38469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/>
              <a:t>Fuente: https://www.verizon.com/</a:t>
            </a:r>
          </a:p>
        </p:txBody>
      </p:sp>
    </p:spTree>
    <p:extLst>
      <p:ext uri="{BB962C8B-B14F-4D97-AF65-F5344CB8AC3E}">
        <p14:creationId xmlns:p14="http://schemas.microsoft.com/office/powerpoint/2010/main" val="4031539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14000"/>
              </a:lnSpc>
            </a:pP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¡por </a:t>
            </a:r>
            <a:r>
              <a:rPr lang="en-US" sz="600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esto</a:t>
            </a:r>
            <a:r>
              <a:rPr lang="en-US" sz="6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!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912E6925-6302-43CB-9AAE-3EABD999C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510" y="-1"/>
            <a:ext cx="4944644" cy="688282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675" y="6271730"/>
            <a:ext cx="1746161" cy="39912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B23252A-8711-4E59-BCDF-5EB916439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74180" y="5322888"/>
            <a:ext cx="3603200" cy="43285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3192A7B-6611-418F-9F9B-31522C59B6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6531" y="497737"/>
            <a:ext cx="5960862" cy="157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¿cómo lo hacen los “malos”?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5E313CDE-66CA-4E32-954C-ED8DD8A05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9569" y="2276183"/>
            <a:ext cx="8278623" cy="410133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59658AC-1ED1-4CC7-876C-8EBC2908CB3A}"/>
              </a:ext>
            </a:extLst>
          </p:cNvPr>
          <p:cNvSpPr txBox="1"/>
          <p:nvPr/>
        </p:nvSpPr>
        <p:spPr>
          <a:xfrm>
            <a:off x="443371" y="2931183"/>
            <a:ext cx="177266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4000" b="0" i="0" u="none" strike="noStrike" kern="1200" cap="all" spc="0" normalizeH="0" baseline="0" noProof="0" dirty="0">
                <a:ln>
                  <a:noFill/>
                </a:ln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Ciber </a:t>
            </a:r>
            <a:r>
              <a:rPr kumimoji="0" lang="es-ES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kill</a:t>
            </a:r>
            <a:r>
              <a:rPr kumimoji="0" lang="es-ES" sz="4000" b="0" i="0" u="none" strike="noStrike" kern="1200" cap="all" spc="0" normalizeH="0" baseline="0" noProof="0" dirty="0">
                <a:ln>
                  <a:noFill/>
                </a:ln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 </a:t>
            </a:r>
            <a:r>
              <a:rPr kumimoji="0" lang="es-ES" sz="4000" b="0" i="0" u="none" strike="noStrike" kern="1200" cap="all" spc="0" normalizeH="0" baseline="0" noProof="0" dirty="0" err="1">
                <a:ln>
                  <a:noFill/>
                </a:ln>
                <a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effectLst/>
                <a:uLnTx/>
                <a:uFillTx/>
                <a:latin typeface="Rockwell Condensed" panose="02060603050405020104"/>
                <a:ea typeface="+mj-ea"/>
                <a:cs typeface="+mj-cs"/>
              </a:rPr>
              <a:t>chain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8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¿por qué en el “cole”?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Porque es mi/donde trabajo.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Porque es donde formo a los niños-adolescentes-jóvenes.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Porque es mi responsabilidad:</a:t>
            </a:r>
          </a:p>
          <a:p>
            <a:pPr marL="891540" lvl="2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Para conmigo</a:t>
            </a:r>
          </a:p>
          <a:p>
            <a:pPr marL="891540" lvl="2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Para con mis alumnos</a:t>
            </a:r>
            <a:endParaRPr lang="es-E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1540" lvl="2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000" dirty="0">
                <a:ea typeface="Calibri" panose="020F0502020204030204" pitchFamily="34" charset="0"/>
                <a:cs typeface="Times New Roman" panose="02020603050405020304" pitchFamily="18" charset="0"/>
              </a:rPr>
              <a:t>Para con la ley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L.O. 3/2018</a:t>
            </a:r>
            <a:br>
              <a:rPr 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</a:br>
            <a:r>
              <a:rPr lang="en-US" sz="48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LOPD-GDD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545198-7E19-4B52-9E0B-55886AB03E5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61709" y="1008800"/>
            <a:ext cx="6703134" cy="4681553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9FD8777D-8533-4F50-9555-C9BC1A04B855}"/>
              </a:ext>
            </a:extLst>
          </p:cNvPr>
          <p:cNvSpPr txBox="1"/>
          <p:nvPr/>
        </p:nvSpPr>
        <p:spPr>
          <a:xfrm>
            <a:off x="203324" y="5395763"/>
            <a:ext cx="1064291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/>
              <a:t>En este sentido, el sistema educativo y, por extensión, los centros docentes, deben garantizar la </a:t>
            </a:r>
            <a:r>
              <a:rPr lang="es-ES" b="1" dirty="0"/>
              <a:t>inserción de los alumnos en la sociedad digital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2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¿Cómo lo hacemos?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Establecer una política de ciberseguridad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Identificar mis activos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Identificar amenazas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Implantar medidas de seguridad: activas y pasivas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Monitorizar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Detener ataque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Restaurar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D72DE49-A005-4B6A-8617-A66FD3DE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23093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Who am I?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D47E2A-F69C-4599-88E7-DDE7E0220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1376" y="3481079"/>
            <a:ext cx="6080030" cy="1954381"/>
          </a:xfrm>
        </p:spPr>
        <p:txBody>
          <a:bodyPr vert="horz" lIns="91440" tIns="45720" rIns="91440" bIns="45720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www: </a:t>
            </a:r>
            <a:r>
              <a:rPr lang="en-US" sz="1800" dirty="0">
                <a:solidFill>
                  <a:srgbClr val="0070C0"/>
                </a:solidFill>
              </a:rPr>
              <a:t>https://petrux.es</a:t>
            </a:r>
          </a:p>
          <a:p>
            <a:r>
              <a:rPr lang="en-US" sz="1800" dirty="0">
                <a:solidFill>
                  <a:srgbClr val="000000"/>
                </a:solidFill>
              </a:rPr>
              <a:t>Twitter: </a:t>
            </a:r>
            <a:r>
              <a:rPr lang="en-US" sz="1800" dirty="0">
                <a:solidFill>
                  <a:srgbClr val="0070C0"/>
                </a:solidFill>
              </a:rPr>
              <a:t>@petruxit</a:t>
            </a:r>
          </a:p>
          <a:p>
            <a:r>
              <a:rPr lang="en-US" sz="1800" dirty="0">
                <a:solidFill>
                  <a:srgbClr val="000000"/>
                </a:solidFill>
              </a:rPr>
              <a:t>LinkedIn: </a:t>
            </a:r>
            <a:r>
              <a:rPr lang="en-US" sz="1800" dirty="0">
                <a:solidFill>
                  <a:srgbClr val="0070C0"/>
                </a:solidFill>
              </a:rPr>
              <a:t>https://es.linkedin.com/in/petruxit</a:t>
            </a:r>
          </a:p>
          <a:p>
            <a:r>
              <a:rPr lang="en-US" sz="1800" dirty="0" err="1"/>
              <a:t>MyPublicInbox</a:t>
            </a:r>
            <a:r>
              <a:rPr lang="en-US" sz="1800" dirty="0">
                <a:solidFill>
                  <a:srgbClr val="0070C0"/>
                </a:solidFill>
              </a:rPr>
              <a:t>: https://mypublicinbox.com/petrux</a:t>
            </a:r>
          </a:p>
          <a:p>
            <a:r>
              <a:rPr lang="en-US" sz="1800" dirty="0"/>
              <a:t>E-</a:t>
            </a:r>
            <a:r>
              <a:rPr lang="en-US" sz="1800" dirty="0" err="1"/>
              <a:t>correo</a:t>
            </a:r>
            <a:r>
              <a:rPr lang="en-US" sz="1800" dirty="0">
                <a:solidFill>
                  <a:srgbClr val="0070C0"/>
                </a:solidFill>
              </a:rPr>
              <a:t>: petrux@petrux.es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5" name="Imagen 4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308FC47-7D5E-4B79-ADA6-CE269CAD63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092" y="760363"/>
            <a:ext cx="1935409" cy="193540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3696E71-8434-4C28-B513-CEB35DF5F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02" y="5811520"/>
            <a:ext cx="3522663" cy="8051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A2C021-C098-4B87-BA35-EBE5FA5102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4189" y="3238834"/>
            <a:ext cx="2108155" cy="21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36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Política de ciberseguridad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¿Qué es?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¿Qué/cuánto abarca?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¿A quién compete/afecta?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Identificación de activos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¿Cuáles son los esenciales?¿Cuáles los son por obligaci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ón legal?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Relacionarlos: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a typeface="Calibri" panose="020F0502020204030204" pitchFamily="34" charset="0"/>
                <a:cs typeface="Times New Roman" panose="02020603050405020304" pitchFamily="18" charset="0"/>
              </a:rPr>
              <a:t>Tangibles o físicos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Intangibles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Priorizarlos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Identificación de amenazas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Sólo las susceptibles de atacar y dañar mis activos: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a typeface="Calibri" panose="020F0502020204030204" pitchFamily="34" charset="0"/>
                <a:cs typeface="Times New Roman" panose="02020603050405020304" pitchFamily="18" charset="0"/>
              </a:rPr>
              <a:t>A los dispositivos finales: </a:t>
            </a:r>
            <a:r>
              <a:rPr lang="es-ES" sz="2200" dirty="0" err="1">
                <a:ea typeface="Calibri" panose="020F0502020204030204" pitchFamily="34" charset="0"/>
                <a:cs typeface="Times New Roman" panose="02020603050405020304" pitchFamily="18" charset="0"/>
              </a:rPr>
              <a:t>PCs</a:t>
            </a:r>
            <a:r>
              <a:rPr lang="es-ES" sz="2200" dirty="0">
                <a:ea typeface="Calibri" panose="020F0502020204030204" pitchFamily="34" charset="0"/>
                <a:cs typeface="Times New Roman" panose="02020603050405020304" pitchFamily="18" charset="0"/>
              </a:rPr>
              <a:t>, impresoras de red, smartphones…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los ser</a:t>
            </a:r>
            <a:r>
              <a:rPr lang="es-ES" sz="2200" dirty="0">
                <a:ea typeface="Calibri" panose="020F0502020204030204" pitchFamily="34" charset="0"/>
                <a:cs typeface="Times New Roman" panose="02020603050405020304" pitchFamily="18" charset="0"/>
              </a:rPr>
              <a:t>vidores: web, de datos, repositorios…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la red y su electrónica: </a:t>
            </a:r>
            <a:r>
              <a:rPr lang="es-ES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routers</a:t>
            </a: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switches, firewalls…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los datos: Confidencialidad, Integridad, (A)Disponibilidad.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Categorizarlas: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a typeface="Calibri" panose="020F0502020204030204" pitchFamily="34" charset="0"/>
                <a:cs typeface="Times New Roman" panose="02020603050405020304" pitchFamily="18" charset="0"/>
              </a:rPr>
              <a:t>Por la probabilidad de ocurrencia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 el impacto del daño sobre la organización</a:t>
            </a: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7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Implantación de medidas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Activas: las que ayudan a prevenir los incidentes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Pasivas: las que ayudan a mitigar el daño y restaurar la normalidad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Físicas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Lógicas: software, implementación, configuración, verificación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MONITORIZACIÓN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Establecimiento de la “línea base” de actividad o </a:t>
            </a:r>
            <a:r>
              <a:rPr lang="es-ES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baseline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Monitorizar y analizar desviaciones significativas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RESPUESTA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Detención del ataque: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a typeface="Calibri" panose="020F0502020204030204" pitchFamily="34" charset="0"/>
                <a:cs typeface="Times New Roman" panose="02020603050405020304" pitchFamily="18" charset="0"/>
              </a:rPr>
              <a:t>Desconexión del dispositivo de la red</a:t>
            </a:r>
          </a:p>
          <a:p>
            <a:pPr marL="617220" lvl="1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a typeface="Calibri" panose="020F0502020204030204" pitchFamily="34" charset="0"/>
                <a:cs typeface="Times New Roman" panose="02020603050405020304" pitchFamily="18" charset="0"/>
              </a:rPr>
              <a:t>¡No apagar!</a:t>
            </a:r>
            <a:endParaRPr lang="es-E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Restauración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Limpiar los equipos afectados/infectados</a:t>
            </a:r>
            <a:endParaRPr lang="es-E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Reinstalación: desde copias de seguridad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200" dirty="0">
                <a:ea typeface="Calibri" panose="020F0502020204030204" pitchFamily="34" charset="0"/>
                <a:cs typeface="Times New Roman" panose="02020603050405020304" pitchFamily="18" charset="0"/>
              </a:rPr>
              <a:t>Análisis (forense) del incidente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Resumiendo…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seguridad total no existe. Ningún sistema es seguro al 100%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sistemas tienen que mantenerse operativos.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Los controles deben ser eficaces y efectivos:</a:t>
            </a:r>
          </a:p>
          <a:p>
            <a:pPr marL="617220" lvl="1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un control no es necesario no se debe implantar</a:t>
            </a:r>
          </a:p>
          <a:p>
            <a:pPr marL="617220" lvl="1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Evaluar la repercusión de su implantación (equilibrio CIA)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5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“</a:t>
            </a:r>
            <a:r>
              <a:rPr lang="es-ES" dirty="0" err="1">
                <a:solidFill>
                  <a:schemeClr val="tx1"/>
                </a:solidFill>
              </a:rPr>
              <a:t>despabilaburros</a:t>
            </a:r>
            <a:r>
              <a:rPr lang="es-ES" dirty="0">
                <a:solidFill>
                  <a:schemeClr val="tx1"/>
                </a:solidFill>
              </a:rPr>
              <a:t>” </a:t>
            </a:r>
            <a:r>
              <a:rPr lang="es-ES" dirty="0" err="1">
                <a:solidFill>
                  <a:schemeClr val="tx1"/>
                </a:solidFill>
              </a:rPr>
              <a:t>a.k.a</a:t>
            </a:r>
            <a:r>
              <a:rPr lang="es-ES" dirty="0">
                <a:solidFill>
                  <a:schemeClr val="tx1"/>
                </a:solidFill>
              </a:rPr>
              <a:t>. guías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Magerit v3, del CCN-CERT – análisis y gestión de riesgos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ISO/IEC 27003:2013 – medidas protectoras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CIS </a:t>
            </a:r>
            <a:r>
              <a:rPr lang="es-E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Controls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(Center Internet Security – https://www.cisecurity.org)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NIST (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National Institute of Standards and Technology)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eSafety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Label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2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Protección de datos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datos personales, de menores, especiales: obligatorio por ley.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 brecha seguridad → AEPD + interesados</a:t>
            </a: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¿Local u online?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Protección: cifrado, tanto en almacenamiento como en tránsito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Protección: copias de seguridad. 3-2-1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Acceso 4 “A”: Autenticación, Autorización, Acceso, Auditoría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/>
              <a:t>Comprobaciones de seguridad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s-ES" sz="48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https://haveibeenpwned.com</a:t>
            </a:r>
            <a:endParaRPr lang="es-ES" sz="4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s-ES" sz="48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s-ES" sz="48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http://pacharlas.papruebas.es</a:t>
            </a:r>
            <a:endParaRPr lang="es-E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Protección de dispositivos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Inventariados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Contro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l de acceso físico + control de acceso lógico: </a:t>
            </a:r>
            <a:r>
              <a:rPr lang="es-E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s-E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pass</a:t>
            </a:r>
            <a:endParaRPr lang="es-ES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Distintos usuarios, distintos privilegios. </a:t>
            </a:r>
            <a:r>
              <a:rPr lang="es-ES" sz="24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Admin</a:t>
            </a: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 solo administra</a:t>
            </a:r>
            <a:endParaRPr lang="es-E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Mínimo conjunto de aplicaciones reduce superficie de exposición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Software actualizado. Antivirus imprescindible.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s-ES" sz="2400" dirty="0">
                <a:ea typeface="Calibri" panose="020F0502020204030204" pitchFamily="34" charset="0"/>
                <a:cs typeface="Times New Roman" panose="02020603050405020304" pitchFamily="18" charset="0"/>
              </a:rPr>
              <a:t>Unidades USB extraíbles: según políticas del centro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Comprobaciones de seguridad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00259D-D2F6-4A46-AE0C-35EA281E1A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3972" y="2405581"/>
            <a:ext cx="10727753" cy="352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1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s-ES" dirty="0"/>
              <a:t>¿qué es la ciberseguridad?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4448-686A-4838-9DE5-028B74F2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 anchor="ctr" anchorCtr="0">
            <a:normAutofit fontScale="25000" lnSpcReduction="20000"/>
          </a:bodyPr>
          <a:lstStyle/>
          <a:p>
            <a:pPr marL="274320" lvl="1" indent="0">
              <a:lnSpc>
                <a:spcPct val="125000"/>
              </a:lnSpc>
              <a:buNone/>
            </a:pPr>
            <a:r>
              <a:rPr lang="es-ES" sz="11200" dirty="0"/>
              <a:t>“Protección de </a:t>
            </a:r>
            <a:r>
              <a:rPr lang="es-ES" sz="11200" dirty="0">
                <a:solidFill>
                  <a:srgbClr val="FF0000"/>
                </a:solidFill>
              </a:rPr>
              <a:t>activos de información</a:t>
            </a:r>
            <a:r>
              <a:rPr lang="es-ES" sz="11200" dirty="0"/>
              <a:t>,</a:t>
            </a:r>
          </a:p>
          <a:p>
            <a:pPr marL="274320" lvl="1" indent="0">
              <a:lnSpc>
                <a:spcPct val="125000"/>
              </a:lnSpc>
              <a:buNone/>
            </a:pPr>
            <a:r>
              <a:rPr lang="es-ES" sz="11200" dirty="0"/>
              <a:t>a través del tratamiento de </a:t>
            </a:r>
            <a:r>
              <a:rPr lang="es-ES" sz="11200" dirty="0">
                <a:solidFill>
                  <a:srgbClr val="FF0000"/>
                </a:solidFill>
              </a:rPr>
              <a:t>amenazas</a:t>
            </a:r>
          </a:p>
          <a:p>
            <a:pPr marL="274320" lvl="1" indent="0">
              <a:lnSpc>
                <a:spcPct val="125000"/>
              </a:lnSpc>
              <a:buNone/>
            </a:pPr>
            <a:r>
              <a:rPr lang="es-ES" sz="11200" dirty="0"/>
              <a:t>que ponen en </a:t>
            </a:r>
            <a:r>
              <a:rPr lang="es-ES" sz="11200" dirty="0">
                <a:solidFill>
                  <a:srgbClr val="FF0000"/>
                </a:solidFill>
              </a:rPr>
              <a:t>riesgo</a:t>
            </a:r>
            <a:r>
              <a:rPr lang="es-ES" sz="11200" dirty="0"/>
              <a:t> la información</a:t>
            </a:r>
          </a:p>
          <a:p>
            <a:pPr marL="274320" lvl="1" indent="0">
              <a:lnSpc>
                <a:spcPct val="125000"/>
              </a:lnSpc>
              <a:buNone/>
            </a:pPr>
            <a:r>
              <a:rPr lang="es-ES" sz="11200" dirty="0"/>
              <a:t>que es </a:t>
            </a:r>
            <a:r>
              <a:rPr lang="es-ES" sz="11200" dirty="0">
                <a:solidFill>
                  <a:srgbClr val="FF0000"/>
                </a:solidFill>
              </a:rPr>
              <a:t>procesada</a:t>
            </a:r>
            <a:r>
              <a:rPr lang="es-ES" sz="11200" dirty="0"/>
              <a:t>, </a:t>
            </a:r>
            <a:r>
              <a:rPr lang="es-ES" sz="11200" dirty="0">
                <a:solidFill>
                  <a:srgbClr val="FF0000"/>
                </a:solidFill>
              </a:rPr>
              <a:t>almacenada</a:t>
            </a:r>
            <a:r>
              <a:rPr lang="es-ES" sz="11200" dirty="0"/>
              <a:t> y </a:t>
            </a:r>
            <a:r>
              <a:rPr lang="es-ES" sz="11200" dirty="0">
                <a:solidFill>
                  <a:srgbClr val="FF0000"/>
                </a:solidFill>
              </a:rPr>
              <a:t>transportada</a:t>
            </a:r>
          </a:p>
          <a:p>
            <a:pPr marL="274320" lvl="1" indent="0">
              <a:lnSpc>
                <a:spcPct val="125000"/>
              </a:lnSpc>
              <a:buNone/>
            </a:pPr>
            <a:r>
              <a:rPr lang="es-ES" sz="11200" dirty="0"/>
              <a:t>por los </a:t>
            </a:r>
            <a:r>
              <a:rPr lang="es-ES" sz="11200" dirty="0">
                <a:solidFill>
                  <a:srgbClr val="FF0000"/>
                </a:solidFill>
              </a:rPr>
              <a:t>sistemas</a:t>
            </a:r>
            <a:r>
              <a:rPr lang="es-ES" sz="11200" dirty="0"/>
              <a:t> de información</a:t>
            </a:r>
          </a:p>
          <a:p>
            <a:pPr marL="274320" lvl="1" indent="0">
              <a:lnSpc>
                <a:spcPct val="125000"/>
              </a:lnSpc>
              <a:buNone/>
            </a:pPr>
            <a:r>
              <a:rPr lang="es-ES" sz="11200" dirty="0"/>
              <a:t>que se encuentran </a:t>
            </a:r>
            <a:r>
              <a:rPr lang="es-ES" sz="11200" dirty="0">
                <a:solidFill>
                  <a:srgbClr val="FF0000"/>
                </a:solidFill>
              </a:rPr>
              <a:t>interconectados</a:t>
            </a:r>
            <a:r>
              <a:rPr lang="es-ES" sz="11200" dirty="0"/>
              <a:t>”</a:t>
            </a:r>
          </a:p>
          <a:p>
            <a:pPr>
              <a:lnSpc>
                <a:spcPct val="125000"/>
              </a:lnSpc>
            </a:pPr>
            <a:endParaRPr lang="es-ES" sz="2800" dirty="0"/>
          </a:p>
          <a:p>
            <a:pPr marL="0" indent="0" algn="r">
              <a:lnSpc>
                <a:spcPct val="125000"/>
              </a:lnSpc>
              <a:buNone/>
            </a:pPr>
            <a:r>
              <a:rPr lang="es-ES" sz="3700" b="1" dirty="0"/>
              <a:t>ISACA</a:t>
            </a:r>
            <a:r>
              <a:rPr lang="es-ES" sz="3700" dirty="0"/>
              <a:t> (</a:t>
            </a:r>
            <a:r>
              <a:rPr lang="es-ES" sz="3700" i="1" dirty="0" err="1"/>
              <a:t>Information</a:t>
            </a:r>
            <a:r>
              <a:rPr lang="es-ES" sz="3700" i="1" dirty="0"/>
              <a:t> </a:t>
            </a:r>
            <a:r>
              <a:rPr lang="es-ES" sz="3700" i="1" dirty="0" err="1"/>
              <a:t>Systems</a:t>
            </a:r>
            <a:r>
              <a:rPr lang="es-ES" sz="3700" i="1" dirty="0"/>
              <a:t> Audit and Control </a:t>
            </a:r>
            <a:r>
              <a:rPr lang="es-ES" sz="3700" i="1" dirty="0" err="1"/>
              <a:t>Association</a:t>
            </a:r>
            <a:r>
              <a:rPr lang="es-ES" sz="3700" i="1" dirty="0"/>
              <a:t> - Asociación de Auditoría y Control sobre los Sistemas de Información)</a:t>
            </a:r>
            <a:endParaRPr lang="es-ES" sz="37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E07F520-0F5E-45E6-9A69-ECBF84ED5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¿qué es la ciberseguridad?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A4BE51A-9077-4F85-95C8-8CCD23C8EF9E}"/>
              </a:ext>
            </a:extLst>
          </p:cNvPr>
          <p:cNvSpPr txBox="1"/>
          <p:nvPr/>
        </p:nvSpPr>
        <p:spPr>
          <a:xfrm>
            <a:off x="790113" y="2093975"/>
            <a:ext cx="10502283" cy="444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5000"/>
              </a:lnSpc>
            </a:pPr>
            <a:r>
              <a:rPr lang="es-ES" sz="2800" dirty="0"/>
              <a:t>“Protección de </a:t>
            </a:r>
            <a:r>
              <a:rPr lang="es-ES" sz="2800" dirty="0">
                <a:solidFill>
                  <a:srgbClr val="FF0000"/>
                </a:solidFill>
              </a:rPr>
              <a:t>activos de información</a:t>
            </a:r>
            <a:r>
              <a:rPr lang="es-ES" sz="2800" dirty="0"/>
              <a:t>,</a:t>
            </a:r>
          </a:p>
          <a:p>
            <a:pPr lvl="1">
              <a:lnSpc>
                <a:spcPct val="125000"/>
              </a:lnSpc>
            </a:pPr>
            <a:r>
              <a:rPr lang="es-ES" sz="2800" dirty="0"/>
              <a:t>a través del tratamiento de </a:t>
            </a:r>
            <a:r>
              <a:rPr lang="es-ES" sz="2800" dirty="0">
                <a:solidFill>
                  <a:srgbClr val="FF0000"/>
                </a:solidFill>
              </a:rPr>
              <a:t>amenazas</a:t>
            </a:r>
          </a:p>
          <a:p>
            <a:pPr lvl="1">
              <a:lnSpc>
                <a:spcPct val="125000"/>
              </a:lnSpc>
            </a:pPr>
            <a:r>
              <a:rPr lang="es-ES" sz="2800" dirty="0"/>
              <a:t>que ponen en </a:t>
            </a:r>
            <a:r>
              <a:rPr lang="es-ES" sz="2800" dirty="0">
                <a:solidFill>
                  <a:srgbClr val="FF0000"/>
                </a:solidFill>
              </a:rPr>
              <a:t>riesgo</a:t>
            </a:r>
            <a:r>
              <a:rPr lang="es-ES" sz="2800" dirty="0"/>
              <a:t> la información</a:t>
            </a:r>
          </a:p>
          <a:p>
            <a:pPr lvl="1">
              <a:lnSpc>
                <a:spcPct val="125000"/>
              </a:lnSpc>
            </a:pPr>
            <a:r>
              <a:rPr lang="es-ES" sz="2800" dirty="0"/>
              <a:t>que es </a:t>
            </a:r>
            <a:r>
              <a:rPr lang="es-ES" sz="2800" dirty="0">
                <a:solidFill>
                  <a:srgbClr val="FF0000"/>
                </a:solidFill>
              </a:rPr>
              <a:t>procesada</a:t>
            </a:r>
            <a:r>
              <a:rPr lang="es-ES" sz="2800" dirty="0"/>
              <a:t>, </a:t>
            </a:r>
            <a:r>
              <a:rPr lang="es-ES" sz="2800" dirty="0">
                <a:solidFill>
                  <a:srgbClr val="FF0000"/>
                </a:solidFill>
              </a:rPr>
              <a:t>almacenada</a:t>
            </a:r>
            <a:r>
              <a:rPr lang="es-ES" sz="2800" dirty="0"/>
              <a:t> y </a:t>
            </a:r>
            <a:r>
              <a:rPr lang="es-ES" sz="2800" dirty="0">
                <a:solidFill>
                  <a:srgbClr val="FF0000"/>
                </a:solidFill>
              </a:rPr>
              <a:t>transportada</a:t>
            </a:r>
          </a:p>
          <a:p>
            <a:pPr lvl="1">
              <a:lnSpc>
                <a:spcPct val="125000"/>
              </a:lnSpc>
            </a:pPr>
            <a:r>
              <a:rPr lang="es-ES" sz="2800" dirty="0"/>
              <a:t>por los </a:t>
            </a:r>
            <a:r>
              <a:rPr lang="es-ES" sz="2800" dirty="0">
                <a:solidFill>
                  <a:srgbClr val="FF0000"/>
                </a:solidFill>
              </a:rPr>
              <a:t>sistemas</a:t>
            </a:r>
            <a:r>
              <a:rPr lang="es-ES" sz="2800" dirty="0"/>
              <a:t> de información</a:t>
            </a:r>
          </a:p>
          <a:p>
            <a:pPr lvl="1">
              <a:lnSpc>
                <a:spcPct val="125000"/>
              </a:lnSpc>
            </a:pPr>
            <a:r>
              <a:rPr lang="es-ES" sz="2800" dirty="0"/>
              <a:t>que se encuentran </a:t>
            </a:r>
            <a:r>
              <a:rPr lang="es-ES" sz="2800" dirty="0">
                <a:solidFill>
                  <a:srgbClr val="FF0000"/>
                </a:solidFill>
              </a:rPr>
              <a:t>interconectados</a:t>
            </a:r>
            <a:r>
              <a:rPr lang="es-ES" sz="2800" dirty="0"/>
              <a:t>”</a:t>
            </a:r>
          </a:p>
          <a:p>
            <a:pPr>
              <a:lnSpc>
                <a:spcPct val="125000"/>
              </a:lnSpc>
            </a:pPr>
            <a:endParaRPr lang="es-ES" sz="2800" dirty="0"/>
          </a:p>
          <a:p>
            <a:pPr algn="r">
              <a:lnSpc>
                <a:spcPct val="125000"/>
              </a:lnSpc>
            </a:pPr>
            <a:r>
              <a:rPr lang="es-ES" sz="1600" b="1" dirty="0"/>
              <a:t>ISACA</a:t>
            </a:r>
            <a:r>
              <a:rPr lang="es-ES" sz="1600" dirty="0"/>
              <a:t> (</a:t>
            </a:r>
            <a:r>
              <a:rPr lang="es-ES" sz="1600" i="1" dirty="0" err="1"/>
              <a:t>Information</a:t>
            </a:r>
            <a:r>
              <a:rPr lang="es-ES" sz="1600" i="1" dirty="0"/>
              <a:t> </a:t>
            </a:r>
            <a:r>
              <a:rPr lang="es-ES" sz="1600" i="1" dirty="0" err="1"/>
              <a:t>Systems</a:t>
            </a:r>
            <a:r>
              <a:rPr lang="es-ES" sz="1600" i="1" dirty="0"/>
              <a:t> Audit and Control </a:t>
            </a:r>
            <a:r>
              <a:rPr lang="es-ES" sz="1600" i="1" dirty="0" err="1"/>
              <a:t>Association</a:t>
            </a:r>
            <a:endParaRPr lang="es-ES" sz="1600" i="1" dirty="0"/>
          </a:p>
          <a:p>
            <a:pPr algn="r">
              <a:lnSpc>
                <a:spcPct val="125000"/>
              </a:lnSpc>
            </a:pPr>
            <a:r>
              <a:rPr lang="es-ES" sz="1600" i="1" dirty="0"/>
              <a:t> Asociación de Auditoría y Control sobre los Sistemas de Información)</a:t>
            </a:r>
            <a:endParaRPr lang="es-ES" sz="16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6BA2F8-862B-4F15-BB96-826DCF038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629885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54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525A2-14D4-4426-AD65-6AEC8B2E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920" y="2344420"/>
            <a:ext cx="3200400" cy="2169160"/>
          </a:xfrm>
        </p:spPr>
        <p:txBody>
          <a:bodyPr anchor="ctr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4000" dirty="0"/>
              <a:t>Activos de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AB0B13-154F-4DCE-ABD0-26D97F4F2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s-ES" sz="3600" dirty="0">
                <a:effectLst/>
              </a:rPr>
              <a:t>Recurso de </a:t>
            </a:r>
            <a:r>
              <a:rPr lang="es-ES" sz="3600" dirty="0">
                <a:solidFill>
                  <a:srgbClr val="FF0000"/>
                </a:solidFill>
                <a:effectLst/>
              </a:rPr>
              <a:t>valor</a:t>
            </a:r>
          </a:p>
          <a:p>
            <a:pPr marL="0" indent="0">
              <a:buNone/>
            </a:pPr>
            <a:r>
              <a:rPr lang="es-ES" sz="3600" dirty="0">
                <a:solidFill>
                  <a:srgbClr val="FF0000"/>
                </a:solidFill>
                <a:effectLst/>
              </a:rPr>
              <a:t>tangible</a:t>
            </a:r>
            <a:r>
              <a:rPr lang="es-ES" sz="3600" dirty="0">
                <a:effectLst/>
              </a:rPr>
              <a:t> o </a:t>
            </a:r>
            <a:r>
              <a:rPr lang="es-ES" sz="3600" dirty="0">
                <a:solidFill>
                  <a:srgbClr val="FF0000"/>
                </a:solidFill>
                <a:effectLst/>
              </a:rPr>
              <a:t>intangible</a:t>
            </a:r>
          </a:p>
          <a:p>
            <a:pPr marL="0" indent="0">
              <a:buNone/>
            </a:pPr>
            <a:r>
              <a:rPr lang="es-ES" sz="3600" dirty="0">
                <a:effectLst/>
              </a:rPr>
              <a:t>que debería ser </a:t>
            </a:r>
            <a:r>
              <a:rPr lang="es-ES" sz="3600" dirty="0">
                <a:solidFill>
                  <a:srgbClr val="FF0000"/>
                </a:solidFill>
                <a:effectLst/>
              </a:rPr>
              <a:t>protegido</a:t>
            </a:r>
            <a:r>
              <a:rPr lang="es-ES" sz="3600" dirty="0">
                <a:effectLst/>
              </a:rPr>
              <a:t>,</a:t>
            </a:r>
          </a:p>
          <a:p>
            <a:pPr marL="0" indent="0">
              <a:buNone/>
            </a:pPr>
            <a:r>
              <a:rPr lang="es-ES" sz="3600" dirty="0">
                <a:effectLst/>
              </a:rPr>
              <a:t>lo que comprende </a:t>
            </a:r>
            <a:r>
              <a:rPr lang="es-ES" sz="3600" i="1" dirty="0">
                <a:effectLst/>
              </a:rPr>
              <a:t>personas</a:t>
            </a:r>
            <a:r>
              <a:rPr lang="es-ES" sz="3600" dirty="0">
                <a:effectLst/>
              </a:rPr>
              <a:t>,</a:t>
            </a:r>
          </a:p>
          <a:p>
            <a:pPr marL="0" indent="0">
              <a:buNone/>
            </a:pPr>
            <a:r>
              <a:rPr lang="es-ES" sz="3600" dirty="0">
                <a:solidFill>
                  <a:srgbClr val="FF0000"/>
                </a:solidFill>
                <a:effectLst/>
              </a:rPr>
              <a:t>información</a:t>
            </a:r>
            <a:r>
              <a:rPr lang="es-ES" sz="3600" dirty="0">
                <a:effectLst/>
              </a:rPr>
              <a:t>, </a:t>
            </a:r>
            <a:r>
              <a:rPr lang="es-ES" sz="3600" i="1" dirty="0">
                <a:effectLst/>
              </a:rPr>
              <a:t>infraestructura</a:t>
            </a:r>
            <a:r>
              <a:rPr lang="es-ES" sz="3600" dirty="0">
                <a:effectLst/>
              </a:rPr>
              <a:t>,</a:t>
            </a:r>
          </a:p>
          <a:p>
            <a:pPr marL="0" indent="0">
              <a:buNone/>
            </a:pPr>
            <a:r>
              <a:rPr lang="es-ES" sz="3600" i="1" dirty="0">
                <a:effectLst/>
              </a:rPr>
              <a:t>finanzas</a:t>
            </a:r>
            <a:r>
              <a:rPr lang="es-ES" sz="3600" dirty="0">
                <a:effectLst/>
              </a:rPr>
              <a:t> y </a:t>
            </a:r>
            <a:r>
              <a:rPr lang="es-ES" sz="3600" i="1" dirty="0">
                <a:effectLst/>
              </a:rPr>
              <a:t>reputación</a:t>
            </a:r>
            <a:r>
              <a:rPr lang="es-ES" sz="3600" dirty="0">
                <a:effectLst/>
              </a:rPr>
              <a:t>.</a:t>
            </a:r>
          </a:p>
          <a:p>
            <a:pPr marL="0" indent="0" algn="r">
              <a:buNone/>
            </a:pPr>
            <a:r>
              <a:rPr lang="es-ES" sz="2400" dirty="0">
                <a:effectLst/>
              </a:rPr>
              <a:t>(ISACA)</a:t>
            </a:r>
            <a:endParaRPr lang="es-ES" sz="3600" dirty="0">
              <a:effectLst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948CFA7-49D4-46D0-939F-10985571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629885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853F454-E69A-449B-8D0F-86002FDC6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117" y="2254928"/>
            <a:ext cx="3046073" cy="2097396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4000" b="1" dirty="0"/>
              <a:t>Las amenazas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0EB705B-1C33-4153-9428-580E4E274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602" y="6217578"/>
            <a:ext cx="1746161" cy="399122"/>
          </a:xfrm>
          <a:prstGeom prst="rect">
            <a:avLst/>
          </a:prstGeom>
        </p:spPr>
      </p:pic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0B9B13AA-7C00-4717-877C-FD202260F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13134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761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>
                                            <p:graphicEl>
                                              <a:dgm id="{1EBB5423-D722-47AA-ADCD-CEA368355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>
                                            <p:graphicEl>
                                              <a:dgm id="{0F0C6FAB-2CCB-4331-A15A-0320B467E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>
                                            <p:graphicEl>
                                              <a:dgm id="{B5F90924-19DF-4E4D-8832-357C05AD0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2000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1">
                                            <p:graphicEl>
                                              <a:dgm id="{A4BAA14A-4C48-4130-8E75-1AC611DE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CC97139E-68F1-4295-8239-DE560999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1">
                                            <p:graphicEl>
                                              <a:dgm id="{CC97139E-68F1-4295-8239-DE560999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>
                                            <p:graphicEl>
                                              <a:dgm id="{CC97139E-68F1-4295-8239-DE560999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18A3749-4F0F-4BE4-96CD-8062A088C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>
                                            <p:graphicEl>
                                              <a:dgm id="{018A3749-4F0F-4BE4-96CD-8062A088C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>
                                            <p:graphicEl>
                                              <a:dgm id="{018A3749-4F0F-4BE4-96CD-8062A088C5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2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4A48EF4-F413-42DD-9BD8-39608768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>
                                            <p:graphicEl>
                                              <a:dgm id="{D4A48EF4-F413-42DD-9BD8-39608768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>
                                            <p:graphicEl>
                                              <a:dgm id="{D4A48EF4-F413-42DD-9BD8-396087682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2000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58A197F-B090-458C-AA75-0AC4EF0CE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>
                                            <p:graphicEl>
                                              <a:dgm id="{558A197F-B090-458C-AA75-0AC4EF0CE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>
                                            <p:graphicEl>
                                              <a:dgm id="{558A197F-B090-458C-AA75-0AC4EF0CEB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 uiExpand="1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C7D724-E4DF-4631-96A3-B0E8DC950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5680" y="2513429"/>
            <a:ext cx="3276600" cy="1831142"/>
          </a:xfrm>
        </p:spPr>
        <p:txBody>
          <a:bodyPr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4000" dirty="0"/>
              <a:t>Riesgo – </a:t>
            </a:r>
            <a:br>
              <a:rPr lang="es-ES" sz="4000" dirty="0"/>
            </a:br>
            <a:r>
              <a:rPr lang="es-ES" sz="4000" dirty="0"/>
              <a:t>ciber-riesgo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A5CC1A-46CB-4607-A45B-1F514CBE8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sz="3600" dirty="0"/>
              <a:t>Combinación de la </a:t>
            </a:r>
            <a:r>
              <a:rPr lang="es-ES" sz="3600" dirty="0">
                <a:solidFill>
                  <a:srgbClr val="FF0000"/>
                </a:solidFill>
              </a:rPr>
              <a:t>probabilidad</a:t>
            </a:r>
            <a:r>
              <a:rPr lang="es-ES" sz="3600" dirty="0"/>
              <a:t> de que se produzcan </a:t>
            </a:r>
            <a:r>
              <a:rPr lang="es-ES" sz="3600" dirty="0" err="1">
                <a:solidFill>
                  <a:srgbClr val="FF0000"/>
                </a:solidFill>
              </a:rPr>
              <a:t>ciberincidentes</a:t>
            </a:r>
            <a:r>
              <a:rPr lang="es-ES" sz="3600" dirty="0"/>
              <a:t> y su </a:t>
            </a:r>
            <a:r>
              <a:rPr lang="es-ES" sz="3600" dirty="0">
                <a:solidFill>
                  <a:srgbClr val="FF0000"/>
                </a:solidFill>
              </a:rPr>
              <a:t>impacto</a:t>
            </a:r>
            <a:r>
              <a:rPr lang="es-ES" sz="3600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B5AD22-AC26-4836-9BDA-9B6B1FC20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6298858"/>
            <a:ext cx="1746161" cy="39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